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1"/>
    <p:sldMasterId id="2147483714" r:id="rId2"/>
  </p:sldMasterIdLst>
  <p:notesMasterIdLst>
    <p:notesMasterId r:id="rId1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</p:sldIdLst>
  <p:sldSz cx="9144000" cy="5143500" type="screen16x9"/>
  <p:notesSz cx="6858000" cy="9144000"/>
  <p:embeddedFontLst>
    <p:embeddedFont>
      <p:font typeface="Amatic SC" panose="020B0604020202020204" charset="-79"/>
      <p:regular r:id="rId136"/>
      <p:bold r:id="rId137"/>
    </p:embeddedFont>
    <p:embeddedFont>
      <p:font typeface="Calibri" panose="020F0502020204030204" pitchFamily="34" charset="0"/>
      <p:regular r:id="rId138"/>
      <p:bold r:id="rId139"/>
      <p:italic r:id="rId140"/>
      <p:boldItalic r:id="rId141"/>
    </p:embeddedFont>
    <p:embeddedFont>
      <p:font typeface="Inconsolata" panose="020B0604020202020204" charset="0"/>
      <p:regular r:id="rId142"/>
      <p:bold r:id="rId143"/>
    </p:embeddedFont>
    <p:embeddedFont>
      <p:font typeface="Roboto" panose="020B0604020202020204" charset="0"/>
      <p:regular r:id="rId144"/>
      <p:bold r:id="rId145"/>
      <p:italic r:id="rId146"/>
      <p:boldItalic r:id="rId147"/>
    </p:embeddedFont>
    <p:embeddedFont>
      <p:font typeface="Roboto Light" panose="020B0604020202020204" charset="0"/>
      <p:regular r:id="rId148"/>
      <p:bold r:id="rId149"/>
      <p:italic r:id="rId150"/>
      <p:boldItalic r:id="rId151"/>
    </p:embeddedFont>
    <p:embeddedFont>
      <p:font typeface="Roboto Medium" panose="020B0604020202020204" charset="0"/>
      <p:regular r:id="rId152"/>
      <p:bold r:id="rId153"/>
      <p:italic r:id="rId154"/>
      <p:boldItalic r:id="rId155"/>
    </p:embeddedFont>
    <p:embeddedFont>
      <p:font typeface="Roboto Thin" panose="020B0604020202020204" charset="0"/>
      <p:regular r:id="rId156"/>
      <p:bold r:id="rId157"/>
      <p:italic r:id="rId158"/>
      <p:boldItalic r:id="rId1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D3A208-6667-4DE6-99CD-DC8ED3745212}">
  <a:tblStyle styleId="{89D3A208-6667-4DE6-99CD-DC8ED37452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273" autoAdjust="0"/>
  </p:normalViewPr>
  <p:slideViewPr>
    <p:cSldViewPr snapToGrid="0">
      <p:cViewPr varScale="1">
        <p:scale>
          <a:sx n="172" d="100"/>
          <a:sy n="172" d="100"/>
        </p:scale>
        <p:origin x="1480" y="104"/>
      </p:cViewPr>
      <p:guideLst>
        <p:guide orient="horz" pos="50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font" Target="fonts/font3.fntdata"/><Relationship Id="rId154" Type="http://schemas.openxmlformats.org/officeDocument/2006/relationships/font" Target="fonts/font19.fntdata"/><Relationship Id="rId159" Type="http://schemas.openxmlformats.org/officeDocument/2006/relationships/font" Target="fonts/font24.fntdata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font" Target="fonts/font9.fntdata"/><Relationship Id="rId149" Type="http://schemas.openxmlformats.org/officeDocument/2006/relationships/font" Target="fonts/font14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font" Target="fonts/font4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font" Target="fonts/font15.fntdata"/><Relationship Id="rId155" Type="http://schemas.openxmlformats.org/officeDocument/2006/relationships/font" Target="fonts/font20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font" Target="fonts/font5.fntdata"/><Relationship Id="rId145" Type="http://schemas.openxmlformats.org/officeDocument/2006/relationships/font" Target="fonts/font10.fntdata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notesMaster" Target="notesMasters/notesMaster1.xml"/><Relationship Id="rId143" Type="http://schemas.openxmlformats.org/officeDocument/2006/relationships/font" Target="fonts/font8.fntdata"/><Relationship Id="rId148" Type="http://schemas.openxmlformats.org/officeDocument/2006/relationships/font" Target="fonts/font13.fntdata"/><Relationship Id="rId151" Type="http://schemas.openxmlformats.org/officeDocument/2006/relationships/font" Target="fonts/font16.fntdata"/><Relationship Id="rId156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font" Target="fonts/font6.fntdata"/><Relationship Id="rId146" Type="http://schemas.openxmlformats.org/officeDocument/2006/relationships/font" Target="fonts/font11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font" Target="fonts/font1.fntdata"/><Relationship Id="rId157" Type="http://schemas.openxmlformats.org/officeDocument/2006/relationships/font" Target="fonts/font22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font" Target="fonts/font1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font" Target="fonts/font7.fntdata"/><Relationship Id="rId163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font" Target="fonts/font2.fntdata"/><Relationship Id="rId158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88d93f28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g3388d93f28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388d93f28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8" name="Google Shape;1158;g3388d93f28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amount of computer science content dwarfs everything we’ve learned so far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actually learn about the above on Thursday (it’s not so scary)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g3388d93f28_2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4de69e7f5d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9" name="Google Shape;2039;g4de69e7f5d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0" name="Google Shape;2040;g4de69e7f5d_0_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388d93f28_2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7" name="Google Shape;2057;g3388d93f28_2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8" name="Google Shape;2058;g3388d93f28_2_7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3388d93f28_2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3" name="Google Shape;2063;g3388d93f28_2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4" name="Google Shape;2064;g3388d93f28_2_7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4de69e7f5d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4de69e7f5d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4de69e7f5d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4de69e7f5d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3388d93f28_2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9" name="Google Shape;2109;g3388d93f28_2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0" name="Google Shape;2110;g3388d93f28_2_7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4de69e7f5d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4de69e7f5d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4de69e7f5d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4de69e7f5d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3388d93f28_2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5" name="Google Shape;2155;g3388d93f28_2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AdobeStock_35633855.png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6" name="Google Shape;2156;g3388d93f28_2_8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g4de69e7f5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4" name="Google Shape;2164;g4de69e7f5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 terrible queue. It should be implemented with LinkedList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3388d93f28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8" name="Google Shape;1168;g3388d93f28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g3388d93f28_2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g3388d93f28_2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2" name="Google Shape;2172;g3388d93f28_2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3" name="Google Shape;2173;g3388d93f28_2_8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4de69e7f5d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8" name="Google Shape;2178;g4de69e7f5d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9" name="Google Shape;2179;g4de69e7f5d_0_3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4de69e7f5d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6" name="Google Shape;2196;g4de69e7f5d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4de69e7f5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4de69e7f5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AdobeStock_42341636</a:t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3388d93f28_2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4" name="Google Shape;2254;g3388d93f28_2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5" name="Google Shape;2255;g3388d93f28_2_8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3388d93f28_2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2" name="Google Shape;2262;g3388d93f28_2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3" name="Google Shape;2263;g3388d93f28_2_8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3388d93f28_2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8" name="Google Shape;2268;g3388d93f28_2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9" name="Google Shape;2269;g3388d93f28_2_8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3388d93f28_2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3" name="Google Shape;2283;g3388d93f28_2_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4" name="Google Shape;2284;g3388d93f28_2_8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g4de69e7f5d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0" name="Google Shape;2290;g4de69e7f5d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1" name="Google Shape;2291;g4de69e7f5d_0_5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g4de69e7f5d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2" name="Google Shape;2302;g4de69e7f5d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3" name="Google Shape;2303;g4de69e7f5d_0_5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3388d93f28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4" name="Google Shape;1174;g3388d93f28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g3388d93f28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g4de69e7f5d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6" name="Google Shape;2316;g4de69e7f5d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3388d93f28_2_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7" name="Google Shape;2337;g3388d93f28_2_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8" name="Google Shape;2338;g3388d93f28_2_9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3388d93f28_2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3" name="Google Shape;2343;g3388d93f28_2_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Going to come back to trees on Saturday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4" name="Google Shape;2344;g3388d93f28_2_9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4de69e7f5d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4de69e7f5d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4de69e7f5d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4de69e7f5d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g4de69e7f5d_0_1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5" name="Google Shape;2385;g4de69e7f5d_0_1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3388d93f28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3" name="Google Shape;2423;g3388d93f28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g3388d93f28_2_9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3388d93f28_2_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9" name="Google Shape;2429;g3388d93f28_2_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draw one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0" name="Google Shape;2430;g3388d93f28_2_9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3388d93f28_2_9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9" name="Google Shape;2469;g3388d93f28_2_9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talk about on Saturday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0" name="Google Shape;2470;g3388d93f28_2_9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g3388d93f28_2_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5" name="Google Shape;2475;g3388d93f28_2_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6" name="Google Shape;2476;g3388d93f28_2_9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3388d93f2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6" name="Google Shape;1196;g3388d93f2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g3388d93f28_2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4de69e7f5d_0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4" name="Google Shape;2504;g4de69e7f5d_0_9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shutterstock_461093119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5" name="Google Shape;2505;g4de69e7f5d_0_9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3388d93f28_2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3" name="Google Shape;2513;g3388d93f28_2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4" name="Google Shape;2514;g3388d93f28_2_9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3388d93f28_2_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9" name="Google Shape;2519;g3388d93f28_2_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0" name="Google Shape;2520;g3388d93f28_2_10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4de69e7f5d_0_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4de69e7f5d_0_9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4de69e7f5d_0_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9" name="Google Shape;1219;g4de69e7f5d_0_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g4de69e7f5d_0_8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3388d93f28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6" name="Google Shape;1226;g3388d93f28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g3388d93f28_2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3388d93f28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4" name="Google Shape;1234;g3388d93f28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g3388d93f28_2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3388d93f28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0" name="Google Shape;1240;g3388d93f28_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g3388d93f28_2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4de69e7f5d_0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6" name="Google Shape;1246;g4de69e7f5d_0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g4de69e7f5d_0_9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388d93f28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3" name="Google Shape;1043;g3388d93f28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g3388d93f28_2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388d93f28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4" name="Google Shape;1274;g3388d93f28_2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shutterstock_1051979417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" name="Google Shape;1275;g3388d93f28_2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3388d93f28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2" name="Google Shape;1282;g3388d93f28_2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" name="Google Shape;1283;g3388d93f28_2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3388d93f28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8" name="Google Shape;1288;g3388d93f28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g3388d93f28_2_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3388d93f28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1" name="Google Shape;1301;g3388d93f28_2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g3388d93f28_2_1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3388d93f28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7" name="Google Shape;1307;g3388d93f28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g3388d93f28_2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3388d93f28_2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4" name="Google Shape;1314;g3388d93f28_2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Google Shape;1315;g3388d93f28_2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3388d93f28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2" name="Google Shape;1322;g3388d93f28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g3388d93f28_2_1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3388d93f28_2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9" name="Google Shape;1329;g3388d93f28_2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g3388d93f28_2_1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3388d93f28_2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6" name="Google Shape;1336;g3388d93f28_2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g3388d93f28_2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3388d93f28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3" name="Google Shape;1343;g3388d93f28_2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g3388d93f28_2_2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4de69e7f5d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g4de69e7f5d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g4de69e7f5d_0_8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3388d93f28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1" name="Google Shape;1351;g3388d93f28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g3388d93f28_2_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3388d93f28_2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9" name="Google Shape;1359;g3388d93f28_2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0" name="Google Shape;1360;g3388d93f28_2_2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3388d93f28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7" name="Google Shape;1367;g3388d93f28_2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g3388d93f28_2_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3388d93f28_2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3388d93f28_2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g3388d93f28_2_2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3388d93f28_2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3" name="Google Shape;1383;g3388d93f28_2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g3388d93f28_2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3388d93f28_2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1" name="Google Shape;1391;g3388d93f28_2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g3388d93f28_2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3388d93f28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9" name="Google Shape;1399;g3388d93f28_2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g3388d93f28_2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3388d93f28_2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7" name="Google Shape;1407;g3388d93f28_2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g3388d93f28_2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3388d93f28_2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5" name="Google Shape;1415;g3388d93f28_2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g3388d93f28_2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3388d93f28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3" name="Google Shape;1423;g3388d93f28_2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g3388d93f28_2_2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388d93f28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2" name="Google Shape;1092;g3388d93f28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shutterstock_705783685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g3388d93f28_2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3388d93f28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1" name="Google Shape;1431;g3388d93f28_2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g3388d93f28_2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3388d93f28_2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7" name="Google Shape;1437;g3388d93f28_2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g3388d93f28_2_2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3388d93f28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5" name="Google Shape;1445;g3388d93f28_2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g3388d93f28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3388d93f28_2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1" name="Google Shape;1451;g3388d93f28_2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g3388d93f28_2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3388d93f28_2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9" name="Google Shape;1459;g3388d93f28_2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Google Shape;1460;g3388d93f28_2_3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3388d93f28_2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7" name="Google Shape;1467;g3388d93f28_2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Google Shape;1468;g3388d93f28_2_3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3388d93f28_2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5" name="Google Shape;1475;g3388d93f28_2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g3388d93f28_2_3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3388d93f28_2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1" name="Google Shape;1481;g3388d93f28_2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g3388d93f28_2_3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4e6136d14f_0_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8" name="Google Shape;1488;g4e6136d14f_0_1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Google Shape;1489;g4e6136d14f_0_10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3388d93f28_2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5" name="Google Shape;1495;g3388d93f28_2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Google Shape;1496;g3388d93f28_2_3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3388d93f28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1" name="Google Shape;1101;g3388d93f28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g3388d93f28_2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4e76f9b3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2" name="Google Shape;1502;g4e76f9b3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g4e76f9b3f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3388d93f28_2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2" name="Google Shape;1522;g3388d93f28_2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g3388d93f28_2_3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3388d93f28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0" name="Google Shape;1530;g3388d93f28_2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g3388d93f28_2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3388d93f28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8" name="Google Shape;1538;g3388d93f28_2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9" name="Google Shape;1539;g3388d93f28_2_3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3388d93f28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6" name="Google Shape;1546;g3388d93f28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g3388d93f28_2_3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3388d93f28_2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4" name="Google Shape;1554;g3388d93f28_2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5" name="Google Shape;1555;g3388d93f28_2_3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3388d93f28_2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4" name="Google Shape;1564;g3388d93f28_2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g3388d93f28_2_3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3388d93f28_2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0" name="Google Shape;1570;g3388d93f28_2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1" name="Google Shape;1571;g3388d93f28_2_3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4e76f9b3f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8" name="Google Shape;1578;g4e76f9b3f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g4e76f9b3ff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3388d93f28_2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4" name="Google Shape;1584;g3388d93f28_2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g3388d93f28_2_3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4de69e7f5d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g4de69e7f5d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g4de69e7f5d_0_8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4e76f9b3f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2" name="Google Shape;1592;g4e76f9b3f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3" name="Google Shape;1593;g4e76f9b3ff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3388d93f28_2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8" name="Google Shape;1598;g3388d93f28_2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9" name="Google Shape;1599;g3388d93f28_2_4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3388d93f28_2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3" name="Google Shape;1623;g3388d93f28_2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g3388d93f28_2_4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4e76f9b3f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4" name="Google Shape;1634;g4e76f9b3ff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shutterstock_1051979417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g4e76f9b3ff_0_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3388d93f28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2" name="Google Shape;1642;g3388d93f28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3" name="Google Shape;1643;g3388d93f28_2_4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573fc374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1" name="Google Shape;1651;g573fc374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2" name="Google Shape;1652;g573fc374c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3388d93f28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1" name="Google Shape;1661;g3388d93f28_2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g3388d93f28_2_4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573fc374c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9" name="Google Shape;1669;g573fc374c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g573fc374ce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3388d93f28_2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8" name="Google Shape;1678;g3388d93f28_2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9" name="Google Shape;1679;g3388d93f28_2_4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3388d93f28_2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4" name="Google Shape;1684;g3388d93f28_2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g3388d93f28_2_4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4de69e7f5d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8" name="Google Shape;1128;g4de69e7f5d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g4de69e7f5d_0_8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3388d93f28_2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2" name="Google Shape;1692;g3388d93f28_2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3" name="Google Shape;1693;g3388d93f28_2_4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3388d93f28_2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0" name="Google Shape;1700;g3388d93f28_2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g3388d93f28_2_4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3388d93f28_2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8" name="Google Shape;1708;g3388d93f28_2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9" name="Google Shape;1709;g3388d93f28_2_4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3388d93f28_2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6" name="Google Shape;1716;g3388d93f28_2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g3388d93f28_2_4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3388d93f28_2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4" name="Google Shape;1724;g3388d93f28_2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5" name="Google Shape;1725;g3388d93f28_2_4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388d93f28_2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2" name="Google Shape;1732;g3388d93f28_2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3" name="Google Shape;1733;g3388d93f28_2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4e76f9b3f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4e76f9b3f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3388d93f28_2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g3388d93f28_2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3388d93f28_2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3" name="Google Shape;1753;g3388d93f28_2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g3388d93f28_2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e69e7f5d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9" name="Google Shape;1759;g4de69e7f5d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0" name="Google Shape;1760;g4de69e7f5d_0_9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4de69e7f5d_0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5" name="Google Shape;1135;g4de69e7f5d_0_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g4de69e7f5d_0_8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4de69e7f5d_0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7" name="Google Shape;1767;g4de69e7f5d_0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g4de69e7f5d_0_9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3388d93f28_2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5" name="Google Shape;1775;g3388d93f28_2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6" name="Google Shape;1776;g3388d93f28_2_5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4e76f9b3f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4e76f9b3f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4e76f9b3ff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Google Shape;1794;g4e76f9b3ff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4e76f9b3ff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3" name="Google Shape;1823;g4e76f9b3ff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4e76f9b3ff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4e76f9b3ff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3388d93f28_2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1" name="Google Shape;1841;g3388d93f28_2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2" name="Google Shape;1842;g3388d93f28_2_6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3388d93f28_2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9" name="Google Shape;1849;g3388d93f28_2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0" name="Google Shape;1850;g3388d93f28_2_6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4e76f9b3ff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4e76f9b3ff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3388d93f28_2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9" name="Google Shape;1899;g3388d93f28_2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0" name="Google Shape;1900;g3388d93f28_2_6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3388d93f28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0" name="Google Shape;1150;g3388d93f28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g3388d93f28_2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4de69e7f5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0" name="Google Shape;1910;g4de69e7f5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1" name="Google Shape;1911;g4de69e7f5d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4de69e7f5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1" name="Google Shape;1921;g4de69e7f5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2" name="Google Shape;1922;g4de69e7f5d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4de69e7f5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4de69e7f5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3388d93f28_2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9" name="Google Shape;1939;g3388d93f28_2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Google Shape;1940;g3388d93f28_2_6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3388d93f28_2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5" name="Google Shape;1945;g3388d93f28_2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6" name="Google Shape;1946;g3388d93f28_2_7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4de69e7f5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6" name="Google Shape;1966;g4de69e7f5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7" name="Google Shape;1967;g4de69e7f5d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4de69e7f5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2" name="Google Shape;1982;g4de69e7f5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3" name="Google Shape;1983;g4de69e7f5d_0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4de69e7f5d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9" name="Google Shape;1999;g4de69e7f5d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0" name="Google Shape;2000;g4de69e7f5d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3388d93f28_2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2" name="Google Shape;2012;g3388d93f28_2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3" name="Google Shape;2013;g3388d93f28_2_7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3388d93f28_2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1" name="Google Shape;2021;g3388d93f28_2_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g3388d93f28_2_7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38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jp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5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gif"/><Relationship Id="rId4" Type="http://schemas.openxmlformats.org/officeDocument/2006/relationships/image" Target="../media/image6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Map" TargetMode="Externa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openxmlformats.org/officeDocument/2006/relationships/image" Target="../media/image32.gi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binary-search-tree" TargetMode="Externa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gi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gi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22.3</a:t>
            </a:r>
            <a:endParaRPr/>
          </a:p>
        </p:txBody>
      </p:sp>
      <p:sp>
        <p:nvSpPr>
          <p:cNvPr id="1039" name="Google Shape;1039;p6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 and Data Structures</a:t>
            </a:r>
            <a:endParaRPr/>
          </a:p>
        </p:txBody>
      </p:sp>
      <p:sp>
        <p:nvSpPr>
          <p:cNvPr id="1040" name="Google Shape;1040;p6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Google Shape;116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1322" y="2590800"/>
            <a:ext cx="3763283" cy="2168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5072" y="2722975"/>
            <a:ext cx="2343150" cy="204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66197" y="776288"/>
            <a:ext cx="2536031" cy="1814513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Gets Hairy and Scary</a:t>
            </a:r>
            <a:endParaRPr/>
          </a:p>
        </p:txBody>
      </p:sp>
      <p:pic>
        <p:nvPicPr>
          <p:cNvPr id="1165" name="Google Shape;1165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400" y="803263"/>
            <a:ext cx="4866250" cy="177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1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JavaScript</a:t>
            </a:r>
            <a:endParaRPr/>
          </a:p>
        </p:txBody>
      </p:sp>
      <p:sp>
        <p:nvSpPr>
          <p:cNvPr id="2043" name="Google Shape;2043;p1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An inefficiency emerges! </a:t>
            </a:r>
            <a:r>
              <a:rPr lang="en">
                <a:solidFill>
                  <a:schemeClr val="dk1"/>
                </a:solidFill>
              </a:rPr>
              <a:t>We’ll come back to this.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044" name="Google Shape;2044;p167"/>
          <p:cNvGraphicFramePr/>
          <p:nvPr/>
        </p:nvGraphicFramePr>
        <p:xfrm>
          <a:off x="504100" y="1487838"/>
          <a:ext cx="7856550" cy="132125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87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5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[...]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[11]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[12]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[13]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[length = 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45" name="Google Shape;2045;p167"/>
          <p:cNvGraphicFramePr/>
          <p:nvPr/>
        </p:nvGraphicFramePr>
        <p:xfrm>
          <a:off x="504100" y="3392738"/>
          <a:ext cx="7856550" cy="1341975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87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5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-1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[...]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[11]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[12]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[13]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[length = 15]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6" name="Google Shape;2046;p167"/>
          <p:cNvSpPr/>
          <p:nvPr/>
        </p:nvSpPr>
        <p:spPr>
          <a:xfrm>
            <a:off x="995500" y="118892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167"/>
          <p:cNvSpPr/>
          <p:nvPr/>
        </p:nvSpPr>
        <p:spPr>
          <a:xfrm>
            <a:off x="1759725" y="118892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167"/>
          <p:cNvSpPr/>
          <p:nvPr/>
        </p:nvSpPr>
        <p:spPr>
          <a:xfrm>
            <a:off x="2632838" y="1205250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167"/>
          <p:cNvSpPr/>
          <p:nvPr/>
        </p:nvSpPr>
        <p:spPr>
          <a:xfrm>
            <a:off x="3525000" y="1205250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167"/>
          <p:cNvSpPr/>
          <p:nvPr/>
        </p:nvSpPr>
        <p:spPr>
          <a:xfrm>
            <a:off x="4417150" y="119707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167"/>
          <p:cNvSpPr/>
          <p:nvPr/>
        </p:nvSpPr>
        <p:spPr>
          <a:xfrm>
            <a:off x="5328350" y="119707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167"/>
          <p:cNvSpPr/>
          <p:nvPr/>
        </p:nvSpPr>
        <p:spPr>
          <a:xfrm>
            <a:off x="6168775" y="119707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167"/>
          <p:cNvSpPr/>
          <p:nvPr/>
        </p:nvSpPr>
        <p:spPr>
          <a:xfrm>
            <a:off x="7041888" y="1213400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67"/>
          <p:cNvSpPr/>
          <p:nvPr/>
        </p:nvSpPr>
        <p:spPr>
          <a:xfrm rot="5400000">
            <a:off x="4137525" y="2768775"/>
            <a:ext cx="632700" cy="4434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16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Stacks/Queues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16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692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Data Structures = Abstractions</a:t>
            </a:r>
            <a:br>
              <a:rPr lang="en" sz="2400"/>
            </a:b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Going forward, treat each of the following data structures as concepts. These are paradigmatic ways of organizing data that are commonly seen in code.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</a:t>
            </a:r>
            <a:endParaRPr/>
          </a:p>
        </p:txBody>
      </p:sp>
      <p:sp>
        <p:nvSpPr>
          <p:cNvPr id="2072" name="Google Shape;2072;p1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 are another common data structure.</a:t>
            </a:r>
            <a:endParaRPr/>
          </a:p>
        </p:txBody>
      </p:sp>
      <p:sp>
        <p:nvSpPr>
          <p:cNvPr id="2073" name="Google Shape;2073;p170"/>
          <p:cNvSpPr/>
          <p:nvPr/>
        </p:nvSpPr>
        <p:spPr>
          <a:xfrm>
            <a:off x="1328025" y="1158675"/>
            <a:ext cx="53508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170"/>
          <p:cNvSpPr txBox="1">
            <a:spLocks noGrp="1"/>
          </p:cNvSpPr>
          <p:nvPr>
            <p:ph type="subTitle" idx="1"/>
          </p:nvPr>
        </p:nvSpPr>
        <p:spPr>
          <a:xfrm>
            <a:off x="-12300" y="1177850"/>
            <a:ext cx="653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They are similar to arrays in that they are a sequenced order of numbers.</a:t>
            </a:r>
            <a:endParaRPr sz="1300"/>
          </a:p>
        </p:txBody>
      </p:sp>
      <p:pic>
        <p:nvPicPr>
          <p:cNvPr id="2075" name="Google Shape;2075;p170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1182648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6" name="Google Shape;2076;p170"/>
          <p:cNvSpPr/>
          <p:nvPr/>
        </p:nvSpPr>
        <p:spPr>
          <a:xfrm>
            <a:off x="1328025" y="1853050"/>
            <a:ext cx="53508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170"/>
          <p:cNvSpPr txBox="1">
            <a:spLocks noGrp="1"/>
          </p:cNvSpPr>
          <p:nvPr>
            <p:ph type="subTitle" idx="2"/>
          </p:nvPr>
        </p:nvSpPr>
        <p:spPr>
          <a:xfrm>
            <a:off x="-12300" y="1872225"/>
            <a:ext cx="6792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difference is they </a:t>
            </a:r>
            <a:r>
              <a:rPr lang="en" sz="1300" b="1"/>
              <a:t>only allow access to the top element. </a:t>
            </a:r>
            <a:endParaRPr sz="1300" b="1"/>
          </a:p>
        </p:txBody>
      </p:sp>
      <p:pic>
        <p:nvPicPr>
          <p:cNvPr id="2078" name="Google Shape;2078;p170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187702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170"/>
          <p:cNvSpPr/>
          <p:nvPr/>
        </p:nvSpPr>
        <p:spPr>
          <a:xfrm>
            <a:off x="1328025" y="2571400"/>
            <a:ext cx="53508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170"/>
          <p:cNvSpPr txBox="1">
            <a:spLocks noGrp="1"/>
          </p:cNvSpPr>
          <p:nvPr>
            <p:ph type="subTitle" idx="3"/>
          </p:nvPr>
        </p:nvSpPr>
        <p:spPr>
          <a:xfrm>
            <a:off x="-12300" y="2590575"/>
            <a:ext cx="69711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These data structures obey </a:t>
            </a:r>
            <a:r>
              <a:rPr lang="en" sz="1300" b="1"/>
              <a:t>LIFO (Last-in-first-out)</a:t>
            </a:r>
            <a:r>
              <a:rPr lang="en" sz="1300"/>
              <a:t>. This means </a:t>
            </a:r>
            <a:br>
              <a:rPr lang="en" sz="1300"/>
            </a:br>
            <a:r>
              <a:rPr lang="en" sz="1300"/>
              <a:t>that new elements are placed at the top and removed from the top.</a:t>
            </a:r>
            <a:endParaRPr sz="1300"/>
          </a:p>
        </p:txBody>
      </p:sp>
      <p:pic>
        <p:nvPicPr>
          <p:cNvPr id="2081" name="Google Shape;2081;p170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259537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2" name="Google Shape;2082;p170"/>
          <p:cNvSpPr/>
          <p:nvPr/>
        </p:nvSpPr>
        <p:spPr>
          <a:xfrm>
            <a:off x="1340325" y="3284975"/>
            <a:ext cx="53508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170"/>
          <p:cNvSpPr txBox="1">
            <a:spLocks noGrp="1"/>
          </p:cNvSpPr>
          <p:nvPr>
            <p:ph type="subTitle" idx="4"/>
          </p:nvPr>
        </p:nvSpPr>
        <p:spPr>
          <a:xfrm>
            <a:off x="0" y="3313725"/>
            <a:ext cx="653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Stacks are an </a:t>
            </a:r>
            <a:r>
              <a:rPr lang="en" sz="1300" b="1"/>
              <a:t>abstraction</a:t>
            </a:r>
            <a:r>
              <a:rPr lang="en" sz="1300"/>
              <a:t> of how data can be arranged.</a:t>
            </a:r>
            <a:endParaRPr sz="1300"/>
          </a:p>
        </p:txBody>
      </p:sp>
      <p:pic>
        <p:nvPicPr>
          <p:cNvPr id="2084" name="Google Shape;2084;p170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17543" y="3308948"/>
            <a:ext cx="785567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85" name="Google Shape;2085;p170"/>
          <p:cNvGraphicFramePr/>
          <p:nvPr/>
        </p:nvGraphicFramePr>
        <p:xfrm>
          <a:off x="7122000" y="1194525"/>
          <a:ext cx="1057100" cy="272130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105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86" name="Google Shape;2086;p170"/>
          <p:cNvSpPr/>
          <p:nvPr/>
        </p:nvSpPr>
        <p:spPr>
          <a:xfrm>
            <a:off x="8279975" y="1211100"/>
            <a:ext cx="382200" cy="27213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170"/>
          <p:cNvSpPr/>
          <p:nvPr/>
        </p:nvSpPr>
        <p:spPr>
          <a:xfrm rot="-5400000" flipH="1">
            <a:off x="8279975" y="353250"/>
            <a:ext cx="382200" cy="13335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</a:t>
            </a:r>
            <a:endParaRPr/>
          </a:p>
        </p:txBody>
      </p:sp>
      <p:sp>
        <p:nvSpPr>
          <p:cNvPr id="2093" name="Google Shape;2093;p1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 are another common data structure.</a:t>
            </a:r>
            <a:endParaRPr/>
          </a:p>
        </p:txBody>
      </p:sp>
      <p:sp>
        <p:nvSpPr>
          <p:cNvPr id="2094" name="Google Shape;2094;p171"/>
          <p:cNvSpPr/>
          <p:nvPr/>
        </p:nvSpPr>
        <p:spPr>
          <a:xfrm>
            <a:off x="1328025" y="1158675"/>
            <a:ext cx="53508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71"/>
          <p:cNvSpPr txBox="1">
            <a:spLocks noGrp="1"/>
          </p:cNvSpPr>
          <p:nvPr>
            <p:ph type="subTitle" idx="1"/>
          </p:nvPr>
        </p:nvSpPr>
        <p:spPr>
          <a:xfrm>
            <a:off x="-12300" y="1177850"/>
            <a:ext cx="653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They are similar to arrays in that they are a sequenced order of numbers.</a:t>
            </a:r>
            <a:endParaRPr sz="1300"/>
          </a:p>
        </p:txBody>
      </p:sp>
      <p:pic>
        <p:nvPicPr>
          <p:cNvPr id="2096" name="Google Shape;2096;p171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1182648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7" name="Google Shape;2097;p171"/>
          <p:cNvSpPr/>
          <p:nvPr/>
        </p:nvSpPr>
        <p:spPr>
          <a:xfrm>
            <a:off x="1328025" y="1853050"/>
            <a:ext cx="53508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171"/>
          <p:cNvSpPr txBox="1">
            <a:spLocks noGrp="1"/>
          </p:cNvSpPr>
          <p:nvPr>
            <p:ph type="subTitle" idx="2"/>
          </p:nvPr>
        </p:nvSpPr>
        <p:spPr>
          <a:xfrm>
            <a:off x="-12300" y="1872225"/>
            <a:ext cx="6792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difference is that they </a:t>
            </a:r>
            <a:r>
              <a:rPr lang="en" sz="1300" b="1"/>
              <a:t>only allow access to the top element. </a:t>
            </a:r>
            <a:endParaRPr sz="1300" b="1"/>
          </a:p>
        </p:txBody>
      </p:sp>
      <p:pic>
        <p:nvPicPr>
          <p:cNvPr id="2099" name="Google Shape;2099;p171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187702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0" name="Google Shape;2100;p171"/>
          <p:cNvSpPr/>
          <p:nvPr/>
        </p:nvSpPr>
        <p:spPr>
          <a:xfrm>
            <a:off x="1328025" y="2571400"/>
            <a:ext cx="53508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71"/>
          <p:cNvSpPr txBox="1">
            <a:spLocks noGrp="1"/>
          </p:cNvSpPr>
          <p:nvPr>
            <p:ph type="subTitle" idx="3"/>
          </p:nvPr>
        </p:nvSpPr>
        <p:spPr>
          <a:xfrm>
            <a:off x="-12300" y="2590575"/>
            <a:ext cx="69711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These data structures obey </a:t>
            </a:r>
            <a:r>
              <a:rPr lang="en" sz="1300" b="1"/>
              <a:t>“LIFO” (last in, first out)</a:t>
            </a:r>
            <a:r>
              <a:rPr lang="en" sz="1300"/>
              <a:t>. This means </a:t>
            </a:r>
            <a:br>
              <a:rPr lang="en" sz="1300"/>
            </a:br>
            <a:r>
              <a:rPr lang="en" sz="1300"/>
              <a:t>that new elements are placed at the top and removed from the top.</a:t>
            </a:r>
            <a:endParaRPr sz="1300"/>
          </a:p>
        </p:txBody>
      </p:sp>
      <p:pic>
        <p:nvPicPr>
          <p:cNvPr id="2102" name="Google Shape;2102;p171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259537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171"/>
          <p:cNvSpPr/>
          <p:nvPr/>
        </p:nvSpPr>
        <p:spPr>
          <a:xfrm>
            <a:off x="1340325" y="3284975"/>
            <a:ext cx="53508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171"/>
          <p:cNvSpPr txBox="1">
            <a:spLocks noGrp="1"/>
          </p:cNvSpPr>
          <p:nvPr>
            <p:ph type="subTitle" idx="4"/>
          </p:nvPr>
        </p:nvSpPr>
        <p:spPr>
          <a:xfrm>
            <a:off x="0" y="3313725"/>
            <a:ext cx="653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Stacks are an </a:t>
            </a:r>
            <a:r>
              <a:rPr lang="en" sz="1300" b="1"/>
              <a:t>abstraction</a:t>
            </a:r>
            <a:r>
              <a:rPr lang="en" sz="1300"/>
              <a:t> of how data can be arranged.</a:t>
            </a:r>
            <a:endParaRPr sz="1300"/>
          </a:p>
        </p:txBody>
      </p:sp>
      <p:pic>
        <p:nvPicPr>
          <p:cNvPr id="2105" name="Google Shape;2105;p171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17543" y="33089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8700" y="675975"/>
            <a:ext cx="3275251" cy="334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72" descr="Image result for stack of books"/>
          <p:cNvSpPr/>
          <p:nvPr/>
        </p:nvSpPr>
        <p:spPr>
          <a:xfrm>
            <a:off x="155575" y="-108347"/>
            <a:ext cx="3048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3" name="Google Shape;2113;p1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</a:t>
            </a:r>
            <a:endParaRPr/>
          </a:p>
        </p:txBody>
      </p:sp>
      <p:sp>
        <p:nvSpPr>
          <p:cNvPr id="2114" name="Google Shape;2114;p1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Last in First Out: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Items added to the top. Removed from the top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aphicFrame>
        <p:nvGraphicFramePr>
          <p:cNvPr id="2115" name="Google Shape;2115;p172"/>
          <p:cNvGraphicFramePr/>
          <p:nvPr/>
        </p:nvGraphicFramePr>
        <p:xfrm>
          <a:off x="460375" y="954450"/>
          <a:ext cx="7318500" cy="360192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131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7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7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7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7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top</a:t>
                      </a:r>
                      <a:endParaRPr b="1"/>
                    </a:p>
                  </a:txBody>
                  <a:tcPr marL="0" marR="0" marT="0" marB="91425" anchor="b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top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91425" anchor="b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top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91425" anchor="b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push 11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0" marR="5245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11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push 15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11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push 8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push 5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b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8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8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8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empty stack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base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0" marT="0" marB="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base</a:t>
                      </a:r>
                      <a:endParaRPr sz="1800"/>
                    </a:p>
                  </a:txBody>
                  <a:tcPr marL="91425" marR="0" marT="0" marB="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base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0" marT="0" marB="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16" name="Google Shape;2116;p172"/>
          <p:cNvSpPr/>
          <p:nvPr/>
        </p:nvSpPr>
        <p:spPr>
          <a:xfrm>
            <a:off x="1992575" y="4089775"/>
            <a:ext cx="475500" cy="31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172"/>
          <p:cNvSpPr/>
          <p:nvPr/>
        </p:nvSpPr>
        <p:spPr>
          <a:xfrm>
            <a:off x="3690100" y="3308875"/>
            <a:ext cx="475500" cy="31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172"/>
          <p:cNvSpPr/>
          <p:nvPr/>
        </p:nvSpPr>
        <p:spPr>
          <a:xfrm>
            <a:off x="5377250" y="3308875"/>
            <a:ext cx="475500" cy="31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9" name="Google Shape;2119;p172"/>
          <p:cNvCxnSpPr/>
          <p:nvPr/>
        </p:nvCxnSpPr>
        <p:spPr>
          <a:xfrm>
            <a:off x="616300" y="4406875"/>
            <a:ext cx="10197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0" name="Google Shape;2120;p172"/>
          <p:cNvSpPr/>
          <p:nvPr/>
        </p:nvSpPr>
        <p:spPr>
          <a:xfrm>
            <a:off x="1921025" y="3308875"/>
            <a:ext cx="618600" cy="228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172"/>
          <p:cNvSpPr/>
          <p:nvPr/>
        </p:nvSpPr>
        <p:spPr>
          <a:xfrm>
            <a:off x="1921025" y="3831150"/>
            <a:ext cx="618600" cy="228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172"/>
          <p:cNvSpPr/>
          <p:nvPr/>
        </p:nvSpPr>
        <p:spPr>
          <a:xfrm>
            <a:off x="3547000" y="2795725"/>
            <a:ext cx="618600" cy="228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172"/>
          <p:cNvSpPr/>
          <p:nvPr/>
        </p:nvSpPr>
        <p:spPr>
          <a:xfrm>
            <a:off x="5305700" y="2746425"/>
            <a:ext cx="618600" cy="228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Stacks: In Code</a:t>
            </a:r>
            <a:endParaRPr/>
          </a:p>
        </p:txBody>
      </p:sp>
      <p:sp>
        <p:nvSpPr>
          <p:cNvPr id="2129" name="Google Shape;2129;p1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249600" cy="2860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“Stacks” aren’t supported natively in JavaScript.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To utilize this structure, one needs to create the class themselves.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Once you’ve created a class you can create and utilize these structures in your code.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2130" name="Google Shape;2130;p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3788" y="800100"/>
            <a:ext cx="2965084" cy="401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1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7300" y="3155525"/>
            <a:ext cx="2965075" cy="1658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2137" name="Google Shape;2137;p1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Queues are another common data structure.</a:t>
            </a:r>
            <a:endParaRPr/>
          </a:p>
        </p:txBody>
      </p:sp>
      <p:sp>
        <p:nvSpPr>
          <p:cNvPr id="2138" name="Google Shape;2138;p174"/>
          <p:cNvSpPr/>
          <p:nvPr/>
        </p:nvSpPr>
        <p:spPr>
          <a:xfrm>
            <a:off x="1328025" y="1158675"/>
            <a:ext cx="61002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174"/>
          <p:cNvSpPr txBox="1">
            <a:spLocks noGrp="1"/>
          </p:cNvSpPr>
          <p:nvPr>
            <p:ph type="subTitle" idx="1"/>
          </p:nvPr>
        </p:nvSpPr>
        <p:spPr>
          <a:xfrm>
            <a:off x="-12300" y="1177850"/>
            <a:ext cx="6759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They are similar to arrays in that they are a sequenced order of numbers.</a:t>
            </a:r>
            <a:endParaRPr sz="1400" dirty="0"/>
          </a:p>
        </p:txBody>
      </p:sp>
      <p:pic>
        <p:nvPicPr>
          <p:cNvPr id="2140" name="Google Shape;2140;p174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1182648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1" name="Google Shape;2141;p174"/>
          <p:cNvSpPr/>
          <p:nvPr/>
        </p:nvSpPr>
        <p:spPr>
          <a:xfrm>
            <a:off x="1328025" y="1853050"/>
            <a:ext cx="61002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2142;p174"/>
          <p:cNvSpPr txBox="1">
            <a:spLocks noGrp="1"/>
          </p:cNvSpPr>
          <p:nvPr>
            <p:ph type="subTitle" idx="2"/>
          </p:nvPr>
        </p:nvSpPr>
        <p:spPr>
          <a:xfrm>
            <a:off x="-12300" y="1872225"/>
            <a:ext cx="77667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difference is they </a:t>
            </a:r>
            <a:r>
              <a:rPr lang="en" sz="1400" b="1" dirty="0"/>
              <a:t>only allow access to the first element. </a:t>
            </a:r>
            <a:endParaRPr sz="1400" b="1" dirty="0"/>
          </a:p>
        </p:txBody>
      </p:sp>
      <p:pic>
        <p:nvPicPr>
          <p:cNvPr id="2143" name="Google Shape;2143;p174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187702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4" name="Google Shape;2144;p174"/>
          <p:cNvSpPr/>
          <p:nvPr/>
        </p:nvSpPr>
        <p:spPr>
          <a:xfrm>
            <a:off x="1328025" y="2571400"/>
            <a:ext cx="61002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174"/>
          <p:cNvSpPr txBox="1">
            <a:spLocks noGrp="1"/>
          </p:cNvSpPr>
          <p:nvPr>
            <p:ph type="subTitle" idx="3"/>
          </p:nvPr>
        </p:nvSpPr>
        <p:spPr>
          <a:xfrm>
            <a:off x="-12300" y="2590575"/>
            <a:ext cx="7867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These data structures obey </a:t>
            </a:r>
            <a:r>
              <a:rPr lang="en" b="1" dirty="0"/>
              <a:t>FIFO (first in, first out)</a:t>
            </a:r>
            <a:r>
              <a:rPr lang="en" dirty="0"/>
              <a:t>. This means that new elements are placed at the “back” but that the “first” element is removed from the front.</a:t>
            </a:r>
            <a:endParaRPr dirty="0"/>
          </a:p>
        </p:txBody>
      </p:sp>
      <p:pic>
        <p:nvPicPr>
          <p:cNvPr id="2146" name="Google Shape;2146;p174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259537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p174"/>
          <p:cNvSpPr/>
          <p:nvPr/>
        </p:nvSpPr>
        <p:spPr>
          <a:xfrm>
            <a:off x="1340325" y="3284975"/>
            <a:ext cx="61002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174"/>
          <p:cNvSpPr txBox="1">
            <a:spLocks noGrp="1"/>
          </p:cNvSpPr>
          <p:nvPr>
            <p:ph type="subTitle" idx="4"/>
          </p:nvPr>
        </p:nvSpPr>
        <p:spPr>
          <a:xfrm>
            <a:off x="0" y="3313725"/>
            <a:ext cx="7867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Queues are an </a:t>
            </a:r>
            <a:r>
              <a:rPr lang="en" b="1" dirty="0"/>
              <a:t>abstraction</a:t>
            </a:r>
            <a:r>
              <a:rPr lang="en" dirty="0"/>
              <a:t> of how data can be arranged.</a:t>
            </a:r>
            <a:endParaRPr dirty="0"/>
          </a:p>
        </p:txBody>
      </p:sp>
      <p:pic>
        <p:nvPicPr>
          <p:cNvPr id="2149" name="Google Shape;2149;p174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17543" y="3308948"/>
            <a:ext cx="785567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50" name="Google Shape;2150;p174"/>
          <p:cNvGraphicFramePr/>
          <p:nvPr/>
        </p:nvGraphicFramePr>
        <p:xfrm>
          <a:off x="7586700" y="1194525"/>
          <a:ext cx="939800" cy="272130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51" name="Google Shape;2151;p174"/>
          <p:cNvSpPr/>
          <p:nvPr/>
        </p:nvSpPr>
        <p:spPr>
          <a:xfrm rot="10800000" flipH="1">
            <a:off x="8604950" y="1211100"/>
            <a:ext cx="382200" cy="27213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2" name="Google Shape;2152;p174"/>
          <p:cNvSpPr/>
          <p:nvPr/>
        </p:nvSpPr>
        <p:spPr>
          <a:xfrm rot="-5400000" flipH="1">
            <a:off x="8279975" y="353250"/>
            <a:ext cx="382200" cy="13335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8" name="Google Shape;2158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1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Queue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60" name="Google Shape;2160;p1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Queues are best remembered as similar to a movie queue. </a:t>
            </a:r>
            <a:br>
              <a:rPr lang="en" sz="2400">
                <a:solidFill>
                  <a:srgbClr val="FFFFFF"/>
                </a:solidFill>
              </a:rPr>
            </a:br>
            <a:r>
              <a:rPr lang="en" sz="2400">
                <a:solidFill>
                  <a:srgbClr val="FFFFFF"/>
                </a:solidFill>
              </a:rPr>
              <a:t>The first one in line is the first one to enter (or exit).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2161" name="Google Shape;2161;p175"/>
          <p:cNvCxnSpPr/>
          <p:nvPr/>
        </p:nvCxnSpPr>
        <p:spPr>
          <a:xfrm>
            <a:off x="274375" y="640080"/>
            <a:ext cx="6123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Queue: In Code</a:t>
            </a:r>
            <a:endParaRPr/>
          </a:p>
        </p:txBody>
      </p:sp>
      <p:sp>
        <p:nvSpPr>
          <p:cNvPr id="2167" name="Google Shape;2167;p1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249600" cy="2860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“Queues” aren’t supported natively in JavaScript.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Again, this means we need to create our own.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Queues provide two common methods: </a:t>
            </a:r>
            <a:r>
              <a:rPr lang="en" sz="1400" b="1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enqueue</a:t>
            </a:r>
            <a:r>
              <a:rPr lang="en" sz="1400"/>
              <a:t> and </a:t>
            </a:r>
            <a:r>
              <a:rPr lang="en" sz="1400" b="1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dequeue</a:t>
            </a:r>
            <a:r>
              <a:rPr lang="en" sz="1400"/>
              <a:t>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2168" name="Google Shape;2168;p176" descr="https://i.gyazo.com/ffa7ec2fb7de6a9ae60e658d1425284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7500" y="800100"/>
            <a:ext cx="2581359" cy="401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176" descr="https://i.gyazo.com/0c0f174fc4a5528560097c1be7b8429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2225" y="3099650"/>
            <a:ext cx="3202625" cy="17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78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Be Wary of Imposter Syndrome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Don’t let the hard stuff scare you.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17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Lists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JavaScript</a:t>
            </a:r>
            <a:endParaRPr/>
          </a:p>
        </p:txBody>
      </p:sp>
      <p:sp>
        <p:nvSpPr>
          <p:cNvPr id="2182" name="Google Shape;2182;p1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</a:rPr>
              <a:t>An inefficiency emerges!</a:t>
            </a:r>
            <a:r>
              <a:rPr lang="en" b="1"/>
              <a:t> </a:t>
            </a:r>
            <a:r>
              <a:rPr lang="en"/>
              <a:t>We’ll come back to this.</a:t>
            </a:r>
            <a:endParaRPr/>
          </a:p>
        </p:txBody>
      </p:sp>
      <p:graphicFrame>
        <p:nvGraphicFramePr>
          <p:cNvPr id="2183" name="Google Shape;2183;p178"/>
          <p:cNvGraphicFramePr/>
          <p:nvPr/>
        </p:nvGraphicFramePr>
        <p:xfrm>
          <a:off x="504100" y="1487838"/>
          <a:ext cx="7856550" cy="132125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87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5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[...]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[11]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[12]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[13]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[length = 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84" name="Google Shape;2184;p178"/>
          <p:cNvGraphicFramePr/>
          <p:nvPr/>
        </p:nvGraphicFramePr>
        <p:xfrm>
          <a:off x="504100" y="3392738"/>
          <a:ext cx="7856550" cy="1341975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87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5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-1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[...]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[11]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[12]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[13]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[length = 15]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85" name="Google Shape;2185;p178"/>
          <p:cNvSpPr/>
          <p:nvPr/>
        </p:nvSpPr>
        <p:spPr>
          <a:xfrm>
            <a:off x="995500" y="118892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178"/>
          <p:cNvSpPr/>
          <p:nvPr/>
        </p:nvSpPr>
        <p:spPr>
          <a:xfrm>
            <a:off x="1759725" y="118892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78"/>
          <p:cNvSpPr/>
          <p:nvPr/>
        </p:nvSpPr>
        <p:spPr>
          <a:xfrm>
            <a:off x="2632838" y="1205250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8" name="Google Shape;2188;p178"/>
          <p:cNvSpPr/>
          <p:nvPr/>
        </p:nvSpPr>
        <p:spPr>
          <a:xfrm>
            <a:off x="3525000" y="1205250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78"/>
          <p:cNvSpPr/>
          <p:nvPr/>
        </p:nvSpPr>
        <p:spPr>
          <a:xfrm>
            <a:off x="4417150" y="119707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0" name="Google Shape;2190;p178"/>
          <p:cNvSpPr/>
          <p:nvPr/>
        </p:nvSpPr>
        <p:spPr>
          <a:xfrm>
            <a:off x="5328350" y="119707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178"/>
          <p:cNvSpPr/>
          <p:nvPr/>
        </p:nvSpPr>
        <p:spPr>
          <a:xfrm>
            <a:off x="6168775" y="119707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178"/>
          <p:cNvSpPr/>
          <p:nvPr/>
        </p:nvSpPr>
        <p:spPr>
          <a:xfrm>
            <a:off x="7041888" y="1213400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3" name="Google Shape;2193;p178"/>
          <p:cNvSpPr/>
          <p:nvPr/>
        </p:nvSpPr>
        <p:spPr>
          <a:xfrm rot="5400000">
            <a:off x="4137525" y="2768775"/>
            <a:ext cx="632700" cy="4434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1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Lists</a:t>
            </a:r>
            <a:endParaRPr/>
          </a:p>
        </p:txBody>
      </p:sp>
      <p:sp>
        <p:nvSpPr>
          <p:cNvPr id="2199" name="Google Shape;2199;p179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179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Linked lists</a:t>
            </a:r>
            <a:r>
              <a:rPr lang="en" sz="1400" dirty="0"/>
              <a:t> are data structures in which each element of the list is sequentially joined to the next element.</a:t>
            </a:r>
            <a:endParaRPr sz="1400" dirty="0"/>
          </a:p>
        </p:txBody>
      </p:sp>
      <p:pic>
        <p:nvPicPr>
          <p:cNvPr id="2201" name="Google Shape;2201;p17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179"/>
          <p:cNvSpPr/>
          <p:nvPr/>
        </p:nvSpPr>
        <p:spPr>
          <a:xfrm>
            <a:off x="1362456" y="14830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3" name="Google Shape;2203;p179"/>
          <p:cNvSpPr txBox="1">
            <a:spLocks noGrp="1"/>
          </p:cNvSpPr>
          <p:nvPr>
            <p:ph type="subTitle" idx="2"/>
          </p:nvPr>
        </p:nvSpPr>
        <p:spPr>
          <a:xfrm>
            <a:off x="25" y="15022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major difference is that the list elements are not stored </a:t>
            </a:r>
            <a:r>
              <a:rPr lang="en" sz="1400" b="1" dirty="0"/>
              <a:t>contiguously</a:t>
            </a:r>
            <a:r>
              <a:rPr lang="en" sz="1400" dirty="0"/>
              <a:t> in memory </a:t>
            </a:r>
            <a:br>
              <a:rPr lang="en" sz="1400" dirty="0"/>
            </a:br>
            <a:r>
              <a:rPr lang="en" sz="1400" dirty="0"/>
              <a:t>(i.e., they fall in different memory slots).  </a:t>
            </a:r>
            <a:endParaRPr sz="1400" dirty="0"/>
          </a:p>
        </p:txBody>
      </p:sp>
      <p:pic>
        <p:nvPicPr>
          <p:cNvPr id="2204" name="Google Shape;2204;p179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1496836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5" name="Google Shape;2205;p179"/>
          <p:cNvSpPr/>
          <p:nvPr/>
        </p:nvSpPr>
        <p:spPr>
          <a:xfrm>
            <a:off x="1362456" y="219446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79"/>
          <p:cNvSpPr txBox="1">
            <a:spLocks noGrp="1"/>
          </p:cNvSpPr>
          <p:nvPr>
            <p:ph type="subTitle" idx="3"/>
          </p:nvPr>
        </p:nvSpPr>
        <p:spPr>
          <a:xfrm>
            <a:off x="25" y="22136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These linked lists keep track of the position of elements using </a:t>
            </a:r>
            <a:r>
              <a:rPr lang="en" b="1" dirty="0"/>
              <a:t>pointers</a:t>
            </a:r>
            <a:r>
              <a:rPr lang="en" dirty="0"/>
              <a:t>, which explicitly point to the “connected item.”</a:t>
            </a:r>
            <a:endParaRPr dirty="0"/>
          </a:p>
        </p:txBody>
      </p:sp>
      <p:pic>
        <p:nvPicPr>
          <p:cNvPr id="2207" name="Google Shape;2207;p17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20826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Google Shape;2208;p179"/>
          <p:cNvSpPr/>
          <p:nvPr/>
        </p:nvSpPr>
        <p:spPr>
          <a:xfrm>
            <a:off x="1362456" y="292506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9" name="Google Shape;2209;p179"/>
          <p:cNvSpPr txBox="1">
            <a:spLocks noGrp="1"/>
          </p:cNvSpPr>
          <p:nvPr>
            <p:ph type="subTitle" idx="4"/>
          </p:nvPr>
        </p:nvSpPr>
        <p:spPr>
          <a:xfrm>
            <a:off x="25" y="29442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Each element (called a </a:t>
            </a:r>
            <a:r>
              <a:rPr lang="en" b="1" dirty="0"/>
              <a:t>node</a:t>
            </a:r>
            <a:r>
              <a:rPr lang="en" dirty="0"/>
              <a:t>) tracks both the item’s and the next item’s position.</a:t>
            </a:r>
            <a:endParaRPr dirty="0"/>
          </a:p>
        </p:txBody>
      </p:sp>
      <p:pic>
        <p:nvPicPr>
          <p:cNvPr id="2210" name="Google Shape;2210;p179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938860"/>
            <a:ext cx="785566" cy="60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1" name="Google Shape;2211;p179"/>
          <p:cNvGrpSpPr/>
          <p:nvPr/>
        </p:nvGrpSpPr>
        <p:grpSpPr>
          <a:xfrm>
            <a:off x="1362450" y="3783000"/>
            <a:ext cx="7344872" cy="897020"/>
            <a:chOff x="1053850" y="3674850"/>
            <a:chExt cx="7344872" cy="897020"/>
          </a:xfrm>
        </p:grpSpPr>
        <p:grpSp>
          <p:nvGrpSpPr>
            <p:cNvPr id="2212" name="Google Shape;2212;p179"/>
            <p:cNvGrpSpPr/>
            <p:nvPr/>
          </p:nvGrpSpPr>
          <p:grpSpPr>
            <a:xfrm>
              <a:off x="1053850" y="3674850"/>
              <a:ext cx="7344785" cy="897020"/>
              <a:chOff x="1053850" y="3674850"/>
              <a:chExt cx="7344785" cy="897020"/>
            </a:xfrm>
          </p:grpSpPr>
          <p:sp>
            <p:nvSpPr>
              <p:cNvPr id="2213" name="Google Shape;2213;p179"/>
              <p:cNvSpPr/>
              <p:nvPr/>
            </p:nvSpPr>
            <p:spPr>
              <a:xfrm>
                <a:off x="7750635" y="3923705"/>
                <a:ext cx="648000" cy="648000"/>
              </a:xfrm>
              <a:prstGeom prst="rect">
                <a:avLst/>
              </a:prstGeom>
              <a:noFill/>
              <a:ln w="9525" cap="flat" cmpd="sng">
                <a:solidFill>
                  <a:srgbClr val="A9B7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2214" name="Google Shape;2214;p179"/>
              <p:cNvSpPr/>
              <p:nvPr/>
            </p:nvSpPr>
            <p:spPr>
              <a:xfrm>
                <a:off x="6577802" y="3923870"/>
                <a:ext cx="648000" cy="648000"/>
              </a:xfrm>
              <a:prstGeom prst="rect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 Light"/>
                    <a:ea typeface="Roboto Light"/>
                    <a:cs typeface="Roboto Light"/>
                    <a:sym typeface="Roboto Light"/>
                  </a:rPr>
                  <a:t>next</a:t>
                </a:r>
                <a:endParaRPr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2215" name="Google Shape;2215;p179"/>
              <p:cNvSpPr/>
              <p:nvPr/>
            </p:nvSpPr>
            <p:spPr>
              <a:xfrm>
                <a:off x="5929927" y="3923705"/>
                <a:ext cx="648000" cy="648000"/>
              </a:xfrm>
              <a:prstGeom prst="rect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 Light"/>
                    <a:ea typeface="Roboto Light"/>
                    <a:cs typeface="Roboto Light"/>
                    <a:sym typeface="Roboto Light"/>
                  </a:rPr>
                  <a:t>item</a:t>
                </a:r>
                <a:endParaRPr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2216" name="Google Shape;2216;p179"/>
              <p:cNvSpPr txBox="1"/>
              <p:nvPr/>
            </p:nvSpPr>
            <p:spPr>
              <a:xfrm>
                <a:off x="5929925" y="3674850"/>
                <a:ext cx="1296300" cy="22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node</a:t>
                </a:r>
                <a:endParaRPr/>
              </a:p>
            </p:txBody>
          </p:sp>
          <p:sp>
            <p:nvSpPr>
              <p:cNvPr id="2217" name="Google Shape;2217;p179"/>
              <p:cNvSpPr/>
              <p:nvPr/>
            </p:nvSpPr>
            <p:spPr>
              <a:xfrm>
                <a:off x="6878800" y="4297113"/>
                <a:ext cx="785400" cy="1419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18" name="Google Shape;2218;p179"/>
              <p:cNvGrpSpPr/>
              <p:nvPr/>
            </p:nvGrpSpPr>
            <p:grpSpPr>
              <a:xfrm>
                <a:off x="4101125" y="3674850"/>
                <a:ext cx="1734275" cy="897020"/>
                <a:chOff x="5929925" y="3674850"/>
                <a:chExt cx="1734275" cy="897020"/>
              </a:xfrm>
            </p:grpSpPr>
            <p:sp>
              <p:nvSpPr>
                <p:cNvPr id="2219" name="Google Shape;2219;p179"/>
                <p:cNvSpPr/>
                <p:nvPr/>
              </p:nvSpPr>
              <p:spPr>
                <a:xfrm>
                  <a:off x="6577802" y="3923870"/>
                  <a:ext cx="648000" cy="648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Roboto Light"/>
                      <a:ea typeface="Roboto Light"/>
                      <a:cs typeface="Roboto Light"/>
                      <a:sym typeface="Roboto Light"/>
                    </a:rPr>
                    <a:t>next</a:t>
                  </a:r>
                  <a:endParaRPr>
                    <a:latin typeface="Roboto Light"/>
                    <a:ea typeface="Roboto Light"/>
                    <a:cs typeface="Roboto Light"/>
                    <a:sym typeface="Roboto Light"/>
                  </a:endParaRPr>
                </a:p>
              </p:txBody>
            </p:sp>
            <p:sp>
              <p:nvSpPr>
                <p:cNvPr id="2220" name="Google Shape;2220;p179"/>
                <p:cNvSpPr/>
                <p:nvPr/>
              </p:nvSpPr>
              <p:spPr>
                <a:xfrm>
                  <a:off x="5929927" y="3923705"/>
                  <a:ext cx="648000" cy="648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Roboto Light"/>
                      <a:ea typeface="Roboto Light"/>
                      <a:cs typeface="Roboto Light"/>
                      <a:sym typeface="Roboto Light"/>
                    </a:rPr>
                    <a:t>item</a:t>
                  </a:r>
                  <a:endParaRPr>
                    <a:latin typeface="Roboto Light"/>
                    <a:ea typeface="Roboto Light"/>
                    <a:cs typeface="Roboto Light"/>
                    <a:sym typeface="Roboto Light"/>
                  </a:endParaRPr>
                </a:p>
              </p:txBody>
            </p:sp>
            <p:sp>
              <p:nvSpPr>
                <p:cNvPr id="2221" name="Google Shape;2221;p179"/>
                <p:cNvSpPr/>
                <p:nvPr/>
              </p:nvSpPr>
              <p:spPr>
                <a:xfrm>
                  <a:off x="6810300" y="4276574"/>
                  <a:ext cx="183000" cy="183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222;p179"/>
                <p:cNvSpPr txBox="1"/>
                <p:nvPr/>
              </p:nvSpPr>
              <p:spPr>
                <a:xfrm>
                  <a:off x="5929925" y="3674850"/>
                  <a:ext cx="1296300" cy="22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solidFill>
                        <a:schemeClr val="dk1"/>
                      </a:solidFill>
                      <a:latin typeface="Roboto Light"/>
                      <a:ea typeface="Roboto Light"/>
                      <a:cs typeface="Roboto Light"/>
                      <a:sym typeface="Roboto Light"/>
                    </a:rPr>
                    <a:t>node</a:t>
                  </a:r>
                  <a:endParaRPr/>
                </a:p>
              </p:txBody>
            </p:sp>
            <p:sp>
              <p:nvSpPr>
                <p:cNvPr id="2223" name="Google Shape;2223;p179"/>
                <p:cNvSpPr/>
                <p:nvPr/>
              </p:nvSpPr>
              <p:spPr>
                <a:xfrm>
                  <a:off x="6878800" y="4297125"/>
                  <a:ext cx="785400" cy="1419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24" name="Google Shape;2224;p179"/>
              <p:cNvGrpSpPr/>
              <p:nvPr/>
            </p:nvGrpSpPr>
            <p:grpSpPr>
              <a:xfrm>
                <a:off x="2280425" y="3674850"/>
                <a:ext cx="1734275" cy="897020"/>
                <a:chOff x="5929925" y="3674850"/>
                <a:chExt cx="1734275" cy="897020"/>
              </a:xfrm>
            </p:grpSpPr>
            <p:sp>
              <p:nvSpPr>
                <p:cNvPr id="2225" name="Google Shape;2225;p179"/>
                <p:cNvSpPr/>
                <p:nvPr/>
              </p:nvSpPr>
              <p:spPr>
                <a:xfrm>
                  <a:off x="6577802" y="3923870"/>
                  <a:ext cx="648000" cy="648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Roboto Light"/>
                      <a:ea typeface="Roboto Light"/>
                      <a:cs typeface="Roboto Light"/>
                      <a:sym typeface="Roboto Light"/>
                    </a:rPr>
                    <a:t>next</a:t>
                  </a:r>
                  <a:endParaRPr>
                    <a:latin typeface="Roboto Light"/>
                    <a:ea typeface="Roboto Light"/>
                    <a:cs typeface="Roboto Light"/>
                    <a:sym typeface="Roboto Light"/>
                  </a:endParaRPr>
                </a:p>
              </p:txBody>
            </p:sp>
            <p:sp>
              <p:nvSpPr>
                <p:cNvPr id="2226" name="Google Shape;2226;p179"/>
                <p:cNvSpPr/>
                <p:nvPr/>
              </p:nvSpPr>
              <p:spPr>
                <a:xfrm>
                  <a:off x="5929927" y="3923705"/>
                  <a:ext cx="648000" cy="648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Roboto Light"/>
                      <a:ea typeface="Roboto Light"/>
                      <a:cs typeface="Roboto Light"/>
                      <a:sym typeface="Roboto Light"/>
                    </a:rPr>
                    <a:t>item</a:t>
                  </a:r>
                  <a:endParaRPr>
                    <a:latin typeface="Roboto Light"/>
                    <a:ea typeface="Roboto Light"/>
                    <a:cs typeface="Roboto Light"/>
                    <a:sym typeface="Roboto Light"/>
                  </a:endParaRPr>
                </a:p>
              </p:txBody>
            </p:sp>
            <p:sp>
              <p:nvSpPr>
                <p:cNvPr id="2227" name="Google Shape;2227;p179"/>
                <p:cNvSpPr/>
                <p:nvPr/>
              </p:nvSpPr>
              <p:spPr>
                <a:xfrm>
                  <a:off x="6810300" y="4276574"/>
                  <a:ext cx="183000" cy="183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8" name="Google Shape;2228;p179"/>
                <p:cNvSpPr txBox="1"/>
                <p:nvPr/>
              </p:nvSpPr>
              <p:spPr>
                <a:xfrm>
                  <a:off x="5929925" y="3674850"/>
                  <a:ext cx="1296300" cy="22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solidFill>
                        <a:schemeClr val="dk1"/>
                      </a:solidFill>
                      <a:latin typeface="Roboto Light"/>
                      <a:ea typeface="Roboto Light"/>
                      <a:cs typeface="Roboto Light"/>
                      <a:sym typeface="Roboto Light"/>
                    </a:rPr>
                    <a:t>node</a:t>
                  </a:r>
                  <a:endParaRPr/>
                </a:p>
              </p:txBody>
            </p:sp>
            <p:sp>
              <p:nvSpPr>
                <p:cNvPr id="2229" name="Google Shape;2229;p179"/>
                <p:cNvSpPr/>
                <p:nvPr/>
              </p:nvSpPr>
              <p:spPr>
                <a:xfrm>
                  <a:off x="6878800" y="4297125"/>
                  <a:ext cx="785400" cy="1419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30" name="Google Shape;2230;p179"/>
              <p:cNvSpPr txBox="1"/>
              <p:nvPr/>
            </p:nvSpPr>
            <p:spPr>
              <a:xfrm>
                <a:off x="7750450" y="3674850"/>
                <a:ext cx="648000" cy="22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null</a:t>
                </a:r>
                <a:endParaRPr/>
              </a:p>
            </p:txBody>
          </p:sp>
          <p:sp>
            <p:nvSpPr>
              <p:cNvPr id="2231" name="Google Shape;2231;p179"/>
              <p:cNvSpPr txBox="1"/>
              <p:nvPr/>
            </p:nvSpPr>
            <p:spPr>
              <a:xfrm>
                <a:off x="1053850" y="4254675"/>
                <a:ext cx="648000" cy="22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head</a:t>
                </a:r>
                <a:endParaRPr/>
              </a:p>
            </p:txBody>
          </p:sp>
          <p:sp>
            <p:nvSpPr>
              <p:cNvPr id="2232" name="Google Shape;2232;p179"/>
              <p:cNvSpPr/>
              <p:nvPr/>
            </p:nvSpPr>
            <p:spPr>
              <a:xfrm>
                <a:off x="1613722" y="4297125"/>
                <a:ext cx="580200" cy="1419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179"/>
              <p:cNvSpPr/>
              <p:nvPr/>
            </p:nvSpPr>
            <p:spPr>
              <a:xfrm>
                <a:off x="4370563" y="4276574"/>
                <a:ext cx="183000" cy="1830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179"/>
              <p:cNvSpPr/>
              <p:nvPr/>
            </p:nvSpPr>
            <p:spPr>
              <a:xfrm>
                <a:off x="2497663" y="4276574"/>
                <a:ext cx="183000" cy="1830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5" name="Google Shape;2235;p179"/>
            <p:cNvGrpSpPr/>
            <p:nvPr/>
          </p:nvGrpSpPr>
          <p:grpSpPr>
            <a:xfrm>
              <a:off x="7750632" y="3932899"/>
              <a:ext cx="648090" cy="629937"/>
              <a:chOff x="5987700" y="2939213"/>
              <a:chExt cx="686100" cy="729600"/>
            </a:xfrm>
          </p:grpSpPr>
          <p:sp>
            <p:nvSpPr>
              <p:cNvPr id="2236" name="Google Shape;2236;p179"/>
              <p:cNvSpPr/>
              <p:nvPr/>
            </p:nvSpPr>
            <p:spPr>
              <a:xfrm>
                <a:off x="5987700" y="3304013"/>
                <a:ext cx="686100" cy="364800"/>
              </a:xfrm>
              <a:prstGeom prst="triangle">
                <a:avLst>
                  <a:gd name="adj" fmla="val 49806"/>
                </a:avLst>
              </a:prstGeom>
              <a:solidFill>
                <a:srgbClr val="F3F3F3"/>
              </a:solidFill>
              <a:ln w="9525" cap="flat" cmpd="sng">
                <a:solidFill>
                  <a:srgbClr val="A9B7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179"/>
              <p:cNvSpPr/>
              <p:nvPr/>
            </p:nvSpPr>
            <p:spPr>
              <a:xfrm rot="10800000">
                <a:off x="5987700" y="2939213"/>
                <a:ext cx="686100" cy="364800"/>
              </a:xfrm>
              <a:prstGeom prst="triangle">
                <a:avLst>
                  <a:gd name="adj" fmla="val 49806"/>
                </a:avLst>
              </a:prstGeom>
              <a:solidFill>
                <a:srgbClr val="F3F3F3"/>
              </a:solidFill>
              <a:ln w="9525" cap="flat" cmpd="sng">
                <a:solidFill>
                  <a:srgbClr val="A9B7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8" name="Google Shape;2238;p179"/>
            <p:cNvSpPr/>
            <p:nvPr/>
          </p:nvSpPr>
          <p:spPr>
            <a:xfrm>
              <a:off x="6810300" y="4276574"/>
              <a:ext cx="183000" cy="18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79"/>
            <p:cNvSpPr/>
            <p:nvPr/>
          </p:nvSpPr>
          <p:spPr>
            <a:xfrm>
              <a:off x="6181775" y="4276574"/>
              <a:ext cx="183000" cy="18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Lists</a:t>
            </a:r>
            <a:endParaRPr/>
          </a:p>
        </p:txBody>
      </p:sp>
      <p:sp>
        <p:nvSpPr>
          <p:cNvPr id="2245" name="Google Shape;2245;p180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p180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Linked lists are like trains. </a:t>
            </a:r>
            <a:endParaRPr sz="1400" dirty="0"/>
          </a:p>
        </p:txBody>
      </p:sp>
      <p:pic>
        <p:nvPicPr>
          <p:cNvPr id="2247" name="Google Shape;2247;p180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8" name="Google Shape;2248;p180"/>
          <p:cNvSpPr/>
          <p:nvPr/>
        </p:nvSpPr>
        <p:spPr>
          <a:xfrm>
            <a:off x="1362456" y="14830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80"/>
          <p:cNvSpPr txBox="1">
            <a:spLocks noGrp="1"/>
          </p:cNvSpPr>
          <p:nvPr>
            <p:ph type="subTitle" idx="2"/>
          </p:nvPr>
        </p:nvSpPr>
        <p:spPr>
          <a:xfrm>
            <a:off x="25" y="15022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Each car in the train not only knows its own position but it also knows the position of the car in front of it. </a:t>
            </a:r>
            <a:endParaRPr sz="1400" dirty="0"/>
          </a:p>
        </p:txBody>
      </p:sp>
      <p:pic>
        <p:nvPicPr>
          <p:cNvPr id="2250" name="Google Shape;2250;p180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496836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1" name="Google Shape;2251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13925"/>
            <a:ext cx="8839200" cy="2283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7" name="Google Shape;2257;p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4725" y="363050"/>
            <a:ext cx="3001550" cy="432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58" name="Google Shape;2258;p1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List: In Code</a:t>
            </a:r>
            <a:endParaRPr/>
          </a:p>
        </p:txBody>
      </p:sp>
      <p:sp>
        <p:nvSpPr>
          <p:cNvPr id="2259" name="Google Shape;2259;p1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5703300" cy="1642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JS does not include linked lists natively, but when you need one, plenty of implementations are available online.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18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Pulse Check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1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Be the Teacher</a:t>
            </a:r>
            <a:endParaRPr/>
          </a:p>
        </p:txBody>
      </p:sp>
      <p:sp>
        <p:nvSpPr>
          <p:cNvPr id="2272" name="Google Shape;2272;p1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person next to you, explain each of the following concepts:</a:t>
            </a:r>
            <a:endParaRPr/>
          </a:p>
        </p:txBody>
      </p:sp>
      <p:sp>
        <p:nvSpPr>
          <p:cNvPr id="2273" name="Google Shape;2273;p18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What is one disadvantage of an array?</a:t>
            </a:r>
            <a:endParaRPr sz="1300"/>
          </a:p>
        </p:txBody>
      </p:sp>
      <p:sp>
        <p:nvSpPr>
          <p:cNvPr id="2274" name="Google Shape;2274;p18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Most important question: why are we doing all this again?</a:t>
            </a:r>
            <a:endParaRPr sz="1300"/>
          </a:p>
        </p:txBody>
      </p:sp>
      <p:sp>
        <p:nvSpPr>
          <p:cNvPr id="2275" name="Google Shape;2275;p18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What is a linked list?</a:t>
            </a:r>
            <a:endParaRPr sz="1300"/>
          </a:p>
        </p:txBody>
      </p:sp>
      <p:sp>
        <p:nvSpPr>
          <p:cNvPr id="2276" name="Google Shape;2276;p18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How are they each different from arrays?</a:t>
            </a:r>
            <a:endParaRPr sz="1300"/>
          </a:p>
        </p:txBody>
      </p:sp>
      <p:sp>
        <p:nvSpPr>
          <p:cNvPr id="2277" name="Google Shape;2277;p18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8483400" cy="3657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What is a stack?</a:t>
            </a:r>
            <a:endParaRPr sz="1300"/>
          </a:p>
        </p:txBody>
      </p:sp>
      <p:sp>
        <p:nvSpPr>
          <p:cNvPr id="2278" name="Google Shape;2278;p18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84834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What is a queue?</a:t>
            </a:r>
            <a:endParaRPr sz="1300"/>
          </a:p>
        </p:txBody>
      </p:sp>
      <p:sp>
        <p:nvSpPr>
          <p:cNvPr id="2279" name="Google Shape;2279;p18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2827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What is a data structure?</a:t>
            </a:r>
            <a:endParaRPr sz="1300"/>
          </a:p>
        </p:txBody>
      </p:sp>
      <p:sp>
        <p:nvSpPr>
          <p:cNvPr id="2280" name="Google Shape;2280;p18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5662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What does FIFO and LIFO stand for and mean?</a:t>
            </a:r>
            <a:endParaRPr sz="13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18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 (Maps)</a:t>
            </a:r>
            <a:endParaRPr/>
          </a:p>
        </p:txBody>
      </p:sp>
      <p:sp>
        <p:nvSpPr>
          <p:cNvPr id="2287" name="Google Shape;2287;p1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" name="Google Shape;2293;p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7025" y="1712310"/>
            <a:ext cx="2903351" cy="17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4" name="Google Shape;2294;p1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 (Maps): Actually Useful</a:t>
            </a:r>
            <a:endParaRPr/>
          </a:p>
        </p:txBody>
      </p:sp>
      <p:sp>
        <p:nvSpPr>
          <p:cNvPr id="2295" name="Google Shape;2295;p1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 are an incredibly important data structure. In fact, they address a common situation you’ve faced in this class.</a:t>
            </a:r>
            <a:endParaRPr/>
          </a:p>
        </p:txBody>
      </p:sp>
      <p:grpSp>
        <p:nvGrpSpPr>
          <p:cNvPr id="2296" name="Google Shape;2296;p185"/>
          <p:cNvGrpSpPr/>
          <p:nvPr/>
        </p:nvGrpSpPr>
        <p:grpSpPr>
          <a:xfrm>
            <a:off x="529525" y="1625738"/>
            <a:ext cx="681997" cy="855451"/>
            <a:chOff x="529525" y="1429150"/>
            <a:chExt cx="681997" cy="855451"/>
          </a:xfrm>
        </p:grpSpPr>
        <p:pic>
          <p:nvPicPr>
            <p:cNvPr id="2297" name="Google Shape;2297;p1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9525" y="1583201"/>
              <a:ext cx="681997" cy="701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298" name="Google Shape;2298;p185"/>
            <p:cNvSpPr txBox="1"/>
            <p:nvPr/>
          </p:nvSpPr>
          <p:spPr>
            <a:xfrm>
              <a:off x="642225" y="1429150"/>
              <a:ext cx="5091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Courier"/>
                  <a:ea typeface="Courier"/>
                  <a:cs typeface="Courier"/>
                  <a:sym typeface="Courier"/>
                </a:rPr>
                <a:t>Q</a:t>
              </a:r>
              <a:endParaRPr sz="3600"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  <p:sp>
        <p:nvSpPr>
          <p:cNvPr id="2299" name="Google Shape;2299;p185"/>
          <p:cNvSpPr txBox="1"/>
          <p:nvPr/>
        </p:nvSpPr>
        <p:spPr>
          <a:xfrm>
            <a:off x="725150" y="2320188"/>
            <a:ext cx="6681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How would you print all the pet names?</a:t>
            </a:r>
            <a:endParaRPr sz="18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5" name="Google Shape;2305;p1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7025" y="1712310"/>
            <a:ext cx="2903351" cy="17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6" name="Google Shape;2306;p1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Dictionaries (Maps): Actually Useful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1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 are an incredibly important data structure. In fact, they address a common situation you’ve faced in this class.</a:t>
            </a:r>
            <a:endParaRPr/>
          </a:p>
        </p:txBody>
      </p:sp>
      <p:grpSp>
        <p:nvGrpSpPr>
          <p:cNvPr id="2308" name="Google Shape;2308;p186"/>
          <p:cNvGrpSpPr/>
          <p:nvPr/>
        </p:nvGrpSpPr>
        <p:grpSpPr>
          <a:xfrm>
            <a:off x="529525" y="1625738"/>
            <a:ext cx="681997" cy="855451"/>
            <a:chOff x="529525" y="1429150"/>
            <a:chExt cx="681997" cy="855451"/>
          </a:xfrm>
        </p:grpSpPr>
        <p:pic>
          <p:nvPicPr>
            <p:cNvPr id="2309" name="Google Shape;2309;p1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9525" y="1583201"/>
              <a:ext cx="681997" cy="701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310" name="Google Shape;2310;p186"/>
            <p:cNvSpPr txBox="1"/>
            <p:nvPr/>
          </p:nvSpPr>
          <p:spPr>
            <a:xfrm>
              <a:off x="642225" y="1429150"/>
              <a:ext cx="5091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Courier"/>
                  <a:ea typeface="Courier"/>
                  <a:cs typeface="Courier"/>
                  <a:sym typeface="Courier"/>
                </a:rPr>
                <a:t>Q</a:t>
              </a:r>
              <a:endParaRPr sz="3600"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  <p:sp>
        <p:nvSpPr>
          <p:cNvPr id="2311" name="Google Shape;2311;p186"/>
          <p:cNvSpPr txBox="1"/>
          <p:nvPr/>
        </p:nvSpPr>
        <p:spPr>
          <a:xfrm>
            <a:off x="725150" y="2320188"/>
            <a:ext cx="6681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How would you print all the pet names?</a:t>
            </a:r>
            <a:endParaRPr sz="18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2" name="Google Shape;2312;p1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3813" y="4152800"/>
            <a:ext cx="6643687" cy="565808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186"/>
          <p:cNvSpPr txBox="1"/>
          <p:nvPr/>
        </p:nvSpPr>
        <p:spPr>
          <a:xfrm>
            <a:off x="730950" y="3691788"/>
            <a:ext cx="6681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Arrays don’t solve the problem either: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Cover This?</a:t>
            </a:r>
            <a:endParaRPr/>
          </a:p>
        </p:txBody>
      </p:sp>
      <p:sp>
        <p:nvSpPr>
          <p:cNvPr id="1178" name="Google Shape;117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7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0" name="Google Shape;1180;p7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81" name="Google Shape;1181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7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4" name="Google Shape;1184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5" name="Google Shape;1185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6" name="Google Shape;1186;p7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7" name="Google Shape;1187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8" name="Google Shape;1188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" name="Google Shape;1189;p79"/>
          <p:cNvSpPr txBox="1">
            <a:spLocks noGrp="1"/>
          </p:cNvSpPr>
          <p:nvPr>
            <p:ph type="subTitle" idx="1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the </a:t>
            </a:r>
            <a:r>
              <a:rPr lang="en" dirty="0"/>
              <a:t>interview. </a:t>
            </a:r>
            <a:r>
              <a:rPr lang="en-US" dirty="0"/>
              <a:t>It is how you get the job.</a:t>
            </a:r>
            <a:endParaRPr dirty="0"/>
          </a:p>
        </p:txBody>
      </p:sp>
      <p:sp>
        <p:nvSpPr>
          <p:cNvPr id="1190" name="Google Shape;1190;p7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7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79"/>
          <p:cNvSpPr txBox="1">
            <a:spLocks noGrp="1"/>
          </p:cNvSpPr>
          <p:nvPr>
            <p:ph type="subTitle" idx="2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 panose="020B0604020202020204" charset="0"/>
                <a:ea typeface="Roboto" panose="020B0604020202020204" charset="0"/>
              </a:rPr>
              <a:t>Performance is massively important to computing. Understanding the implications and options you have is essential</a:t>
            </a:r>
            <a:endParaRPr sz="18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193" name="Google Shape;1193;p79"/>
          <p:cNvSpPr txBox="1">
            <a:spLocks noGrp="1"/>
          </p:cNvSpPr>
          <p:nvPr>
            <p:ph type="subTitle" idx="3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The computational challenges force you to deepen your understanding</a:t>
            </a:r>
            <a:endParaRPr sz="1800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1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Dictionaries (Maps): Actually Useful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9" name="Google Shape;2319;p1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 is to use a dictionary (map).</a:t>
            </a:r>
            <a:endParaRPr/>
          </a:p>
        </p:txBody>
      </p:sp>
      <p:sp>
        <p:nvSpPr>
          <p:cNvPr id="2320" name="Google Shape;2320;p18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187"/>
          <p:cNvSpPr txBox="1">
            <a:spLocks noGrp="1"/>
          </p:cNvSpPr>
          <p:nvPr>
            <p:ph type="subTitle" idx="1"/>
          </p:nvPr>
        </p:nvSpPr>
        <p:spPr>
          <a:xfrm>
            <a:off x="0" y="11753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In a way, dictionaries are like a hybrid of objects and arrays.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2" name="Google Shape;2322;p187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23" name="Google Shape;2323;p187"/>
          <p:cNvSpPr/>
          <p:nvPr/>
        </p:nvSpPr>
        <p:spPr>
          <a:xfrm>
            <a:off x="1045025" y="16842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187"/>
          <p:cNvSpPr txBox="1">
            <a:spLocks noGrp="1"/>
          </p:cNvSpPr>
          <p:nvPr>
            <p:ph type="subTitle" idx="2"/>
          </p:nvPr>
        </p:nvSpPr>
        <p:spPr>
          <a:xfrm>
            <a:off x="0" y="16979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They can be iterated over like arrays.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5" name="Google Shape;2325;p187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16941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p187"/>
          <p:cNvSpPr/>
          <p:nvPr/>
        </p:nvSpPr>
        <p:spPr>
          <a:xfrm>
            <a:off x="1045025" y="22205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187"/>
          <p:cNvSpPr txBox="1">
            <a:spLocks noGrp="1"/>
          </p:cNvSpPr>
          <p:nvPr>
            <p:ph type="subTitle" idx="3"/>
          </p:nvPr>
        </p:nvSpPr>
        <p:spPr>
          <a:xfrm>
            <a:off x="0" y="22342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They have key, value pairs like objects.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8" name="Google Shape;2328;p187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22304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29" name="Google Shape;2329;p187"/>
          <p:cNvSpPr/>
          <p:nvPr/>
        </p:nvSpPr>
        <p:spPr>
          <a:xfrm>
            <a:off x="1032725" y="27431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187"/>
          <p:cNvSpPr txBox="1">
            <a:spLocks noGrp="1"/>
          </p:cNvSpPr>
          <p:nvPr>
            <p:ph type="subTitle" idx="4"/>
          </p:nvPr>
        </p:nvSpPr>
        <p:spPr>
          <a:xfrm>
            <a:off x="-12300" y="27568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They’re included in JavaScript ES6.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1" name="Google Shape;2331;p187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17468" y="27530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2" name="Google Shape;2332;p1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5035" y="3295200"/>
            <a:ext cx="3028950" cy="1529470"/>
          </a:xfrm>
          <a:prstGeom prst="rect">
            <a:avLst/>
          </a:prstGeom>
          <a:noFill/>
          <a:ln>
            <a:noFill/>
          </a:ln>
        </p:spPr>
      </p:pic>
      <p:sp>
        <p:nvSpPr>
          <p:cNvPr id="2333" name="Google Shape;2333;p187"/>
          <p:cNvSpPr/>
          <p:nvPr/>
        </p:nvSpPr>
        <p:spPr>
          <a:xfrm>
            <a:off x="4650515" y="3845338"/>
            <a:ext cx="289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BIG DEAL!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4" name="Google Shape;2334;p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8400" y="3583250"/>
            <a:ext cx="939677" cy="93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188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Learn More About Dictionaries (Maps) in JS: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developer.mozilla.org/en-US/docs/Web/JavaScript/Reference/Global_Objects/Map</a:t>
            </a:r>
            <a:endParaRPr sz="140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18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Trees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1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Trees</a:t>
            </a:r>
            <a:endParaRPr/>
          </a:p>
        </p:txBody>
      </p:sp>
      <p:sp>
        <p:nvSpPr>
          <p:cNvPr id="2352" name="Google Shape;2352;p1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Trees are a favorite data structure for computer scientists</a:t>
            </a:r>
            <a:endParaRPr/>
          </a:p>
        </p:txBody>
      </p:sp>
      <p:sp>
        <p:nvSpPr>
          <p:cNvPr id="2353" name="Google Shape;2353;p190"/>
          <p:cNvSpPr/>
          <p:nvPr/>
        </p:nvSpPr>
        <p:spPr>
          <a:xfrm>
            <a:off x="1003775" y="11826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190"/>
          <p:cNvSpPr txBox="1">
            <a:spLocks noGrp="1"/>
          </p:cNvSpPr>
          <p:nvPr>
            <p:ph type="subTitle" idx="1"/>
          </p:nvPr>
        </p:nvSpPr>
        <p:spPr>
          <a:xfrm>
            <a:off x="0" y="1182800"/>
            <a:ext cx="838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Trees are a non-sequential data structure made of parent-child relationships.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5" name="Google Shape;2355;p19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85672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356" name="Google Shape;2356;p190"/>
          <p:cNvSpPr/>
          <p:nvPr/>
        </p:nvSpPr>
        <p:spPr>
          <a:xfrm>
            <a:off x="991475" y="160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2357;p190"/>
          <p:cNvSpPr txBox="1">
            <a:spLocks noGrp="1"/>
          </p:cNvSpPr>
          <p:nvPr>
            <p:ph type="subTitle" idx="2"/>
          </p:nvPr>
        </p:nvSpPr>
        <p:spPr>
          <a:xfrm>
            <a:off x="-12300" y="1609000"/>
            <a:ext cx="838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top node of a tree is the root.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8" name="Google Shape;2358;p19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11872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359" name="Google Shape;2359;p190"/>
          <p:cNvSpPr/>
          <p:nvPr/>
        </p:nvSpPr>
        <p:spPr>
          <a:xfrm>
            <a:off x="1003775" y="20352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190"/>
          <p:cNvSpPr txBox="1">
            <a:spLocks noGrp="1"/>
          </p:cNvSpPr>
          <p:nvPr>
            <p:ph type="subTitle" idx="3"/>
          </p:nvPr>
        </p:nvSpPr>
        <p:spPr>
          <a:xfrm>
            <a:off x="0" y="2035325"/>
            <a:ext cx="838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Trees have internal nodes and external nodes.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1" name="Google Shape;2361;p19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38197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190"/>
          <p:cNvSpPr/>
          <p:nvPr/>
        </p:nvSpPr>
        <p:spPr>
          <a:xfrm>
            <a:off x="991475" y="24616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190"/>
          <p:cNvSpPr txBox="1">
            <a:spLocks noGrp="1"/>
          </p:cNvSpPr>
          <p:nvPr>
            <p:ph type="subTitle" idx="4"/>
          </p:nvPr>
        </p:nvSpPr>
        <p:spPr>
          <a:xfrm>
            <a:off x="-12300" y="2461775"/>
            <a:ext cx="838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Each node has ancestors and descendants.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4" name="Google Shape;2364;p19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4646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5" name="Google Shape;2365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1200" y="3511788"/>
            <a:ext cx="939677" cy="939677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190"/>
          <p:cNvSpPr/>
          <p:nvPr/>
        </p:nvSpPr>
        <p:spPr>
          <a:xfrm>
            <a:off x="5902925" y="4363800"/>
            <a:ext cx="2895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Kind of like a linkedlist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7" name="Google Shape;2367;p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675" y="2991213"/>
            <a:ext cx="4866250" cy="177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1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Trees</a:t>
            </a:r>
            <a:endParaRPr/>
          </a:p>
        </p:txBody>
      </p:sp>
      <p:sp>
        <p:nvSpPr>
          <p:cNvPr id="2373" name="Google Shape;2373;p1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Trees / Binary Search Trees (BST) are particularly useful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Binary Search Tree:</a:t>
            </a:r>
            <a:endParaRPr/>
          </a:p>
        </p:txBody>
      </p:sp>
      <p:sp>
        <p:nvSpPr>
          <p:cNvPr id="2374" name="Google Shape;2374;p191"/>
          <p:cNvSpPr/>
          <p:nvPr/>
        </p:nvSpPr>
        <p:spPr>
          <a:xfrm>
            <a:off x="1340325" y="11830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191"/>
          <p:cNvSpPr txBox="1">
            <a:spLocks noGrp="1"/>
          </p:cNvSpPr>
          <p:nvPr>
            <p:ph type="subTitle" idx="1"/>
          </p:nvPr>
        </p:nvSpPr>
        <p:spPr>
          <a:xfrm>
            <a:off x="0" y="1202225"/>
            <a:ext cx="8595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 a binary tree, nodes have two children at most: one on the left and the right.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6" name="Google Shape;2376;p1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17543" y="1207036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191"/>
          <p:cNvSpPr/>
          <p:nvPr/>
        </p:nvSpPr>
        <p:spPr>
          <a:xfrm>
            <a:off x="1328025" y="24800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191"/>
          <p:cNvSpPr txBox="1">
            <a:spLocks noGrp="1"/>
          </p:cNvSpPr>
          <p:nvPr>
            <p:ph type="subTitle" idx="2"/>
          </p:nvPr>
        </p:nvSpPr>
        <p:spPr>
          <a:xfrm>
            <a:off x="-12300" y="2499200"/>
            <a:ext cx="8595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Left-hand side is lesser number; right-hand side is the larger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9" name="Google Shape;2379;p191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05243" y="250401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0" name="Google Shape;2380;p191"/>
          <p:cNvSpPr/>
          <p:nvPr/>
        </p:nvSpPr>
        <p:spPr>
          <a:xfrm>
            <a:off x="1328025" y="32289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191"/>
          <p:cNvSpPr txBox="1">
            <a:spLocks noGrp="1"/>
          </p:cNvSpPr>
          <p:nvPr>
            <p:ph type="subTitle" idx="3"/>
          </p:nvPr>
        </p:nvSpPr>
        <p:spPr>
          <a:xfrm>
            <a:off x="-12300" y="3248075"/>
            <a:ext cx="8595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Paradigm makes it easy to insert, search, and delete from tree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2" name="Google Shape;2382;p191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05243" y="325288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1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Binary Trees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1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Binary search trees are efficient for</a:t>
            </a:r>
            <a:r>
              <a:rPr lang="en-US" dirty="0">
                <a:solidFill>
                  <a:schemeClr val="dk1"/>
                </a:solidFill>
              </a:rPr>
              <a:t> searching, insertion and deletion</a:t>
            </a:r>
            <a:r>
              <a:rPr lang="en" dirty="0">
                <a:solidFill>
                  <a:schemeClr val="dk1"/>
                </a:solidFill>
              </a:rPr>
              <a:t>. 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89" name="Google Shape;2389;p192"/>
          <p:cNvGrpSpPr/>
          <p:nvPr/>
        </p:nvGrpSpPr>
        <p:grpSpPr>
          <a:xfrm>
            <a:off x="1624738" y="1604368"/>
            <a:ext cx="5982500" cy="2845208"/>
            <a:chOff x="1624738" y="1604368"/>
            <a:chExt cx="5982500" cy="2845208"/>
          </a:xfrm>
        </p:grpSpPr>
        <p:cxnSp>
          <p:nvCxnSpPr>
            <p:cNvPr id="2390" name="Google Shape;2390;p192"/>
            <p:cNvCxnSpPr/>
            <p:nvPr/>
          </p:nvCxnSpPr>
          <p:spPr>
            <a:xfrm flipH="1">
              <a:off x="6487418" y="322675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91" name="Google Shape;2391;p192"/>
            <p:cNvSpPr/>
            <p:nvPr/>
          </p:nvSpPr>
          <p:spPr>
            <a:xfrm>
              <a:off x="6271188" y="38926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18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92" name="Google Shape;2392;p192"/>
            <p:cNvCxnSpPr/>
            <p:nvPr/>
          </p:nvCxnSpPr>
          <p:spPr>
            <a:xfrm>
              <a:off x="6943768" y="328025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93" name="Google Shape;2393;p192"/>
            <p:cNvSpPr/>
            <p:nvPr/>
          </p:nvSpPr>
          <p:spPr>
            <a:xfrm>
              <a:off x="7064238" y="38926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25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94" name="Google Shape;2394;p192"/>
            <p:cNvCxnSpPr/>
            <p:nvPr/>
          </p:nvCxnSpPr>
          <p:spPr>
            <a:xfrm flipH="1">
              <a:off x="1840968" y="326440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95" name="Google Shape;2395;p192"/>
            <p:cNvCxnSpPr/>
            <p:nvPr/>
          </p:nvCxnSpPr>
          <p:spPr>
            <a:xfrm>
              <a:off x="4702971" y="1768680"/>
              <a:ext cx="1504200" cy="801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96" name="Google Shape;2396;p192"/>
            <p:cNvCxnSpPr>
              <a:endCxn id="2397" idx="5"/>
            </p:cNvCxnSpPr>
            <p:nvPr/>
          </p:nvCxnSpPr>
          <p:spPr>
            <a:xfrm>
              <a:off x="3265843" y="2439605"/>
              <a:ext cx="817500" cy="99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98" name="Google Shape;2398;p192"/>
            <p:cNvCxnSpPr/>
            <p:nvPr/>
          </p:nvCxnSpPr>
          <p:spPr>
            <a:xfrm flipH="1">
              <a:off x="2165359" y="2439605"/>
              <a:ext cx="895500" cy="99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99" name="Google Shape;2399;p192"/>
            <p:cNvCxnSpPr>
              <a:endCxn id="2400" idx="3"/>
            </p:cNvCxnSpPr>
            <p:nvPr/>
          </p:nvCxnSpPr>
          <p:spPr>
            <a:xfrm flipH="1">
              <a:off x="2943009" y="1864630"/>
              <a:ext cx="1504200" cy="801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01" name="Google Shape;2401;p192"/>
            <p:cNvCxnSpPr>
              <a:endCxn id="2402" idx="5"/>
            </p:cNvCxnSpPr>
            <p:nvPr/>
          </p:nvCxnSpPr>
          <p:spPr>
            <a:xfrm>
              <a:off x="6310518" y="2439605"/>
              <a:ext cx="817500" cy="99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03" name="Google Shape;2403;p192"/>
            <p:cNvCxnSpPr>
              <a:endCxn id="2404" idx="3"/>
            </p:cNvCxnSpPr>
            <p:nvPr/>
          </p:nvCxnSpPr>
          <p:spPr>
            <a:xfrm flipH="1">
              <a:off x="5143859" y="2439605"/>
              <a:ext cx="895500" cy="99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05" name="Google Shape;2405;p192"/>
            <p:cNvSpPr/>
            <p:nvPr/>
          </p:nvSpPr>
          <p:spPr>
            <a:xfrm>
              <a:off x="5908163" y="2202751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15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2" name="Google Shape;2402;p192"/>
            <p:cNvSpPr/>
            <p:nvPr/>
          </p:nvSpPr>
          <p:spPr>
            <a:xfrm>
              <a:off x="6664538" y="29760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20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6" name="Google Shape;2406;p192"/>
            <p:cNvSpPr/>
            <p:nvPr/>
          </p:nvSpPr>
          <p:spPr>
            <a:xfrm>
              <a:off x="1624738" y="390657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07" name="Google Shape;2407;p192"/>
            <p:cNvCxnSpPr/>
            <p:nvPr/>
          </p:nvCxnSpPr>
          <p:spPr>
            <a:xfrm>
              <a:off x="2297318" y="331790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2408" name="Google Shape;2408;p192"/>
            <p:cNvSpPr/>
            <p:nvPr/>
          </p:nvSpPr>
          <p:spPr>
            <a:xfrm>
              <a:off x="2019663" y="29760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9" name="Google Shape;2409;p192"/>
            <p:cNvSpPr/>
            <p:nvPr/>
          </p:nvSpPr>
          <p:spPr>
            <a:xfrm>
              <a:off x="2417788" y="3906576"/>
              <a:ext cx="543000" cy="543000"/>
            </a:xfrm>
            <a:prstGeom prst="ellipse">
              <a:avLst/>
            </a:prstGeom>
            <a:solidFill>
              <a:srgbClr val="FF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10" name="Google Shape;2410;p192"/>
            <p:cNvCxnSpPr/>
            <p:nvPr/>
          </p:nvCxnSpPr>
          <p:spPr>
            <a:xfrm flipH="1">
              <a:off x="3427068" y="3238618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11" name="Google Shape;2411;p192"/>
            <p:cNvSpPr/>
            <p:nvPr/>
          </p:nvSpPr>
          <p:spPr>
            <a:xfrm>
              <a:off x="3210838" y="3904488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8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12" name="Google Shape;2412;p192"/>
            <p:cNvCxnSpPr/>
            <p:nvPr/>
          </p:nvCxnSpPr>
          <p:spPr>
            <a:xfrm>
              <a:off x="3883418" y="3292118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13" name="Google Shape;2413;p192"/>
            <p:cNvSpPr/>
            <p:nvPr/>
          </p:nvSpPr>
          <p:spPr>
            <a:xfrm>
              <a:off x="4003888" y="3904488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97" name="Google Shape;2397;p192"/>
            <p:cNvSpPr/>
            <p:nvPr/>
          </p:nvSpPr>
          <p:spPr>
            <a:xfrm>
              <a:off x="3619863" y="29760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14" name="Google Shape;2414;p192"/>
            <p:cNvCxnSpPr/>
            <p:nvPr/>
          </p:nvCxnSpPr>
          <p:spPr>
            <a:xfrm flipH="1">
              <a:off x="4874868" y="322675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15" name="Google Shape;2415;p192"/>
            <p:cNvSpPr/>
            <p:nvPr/>
          </p:nvSpPr>
          <p:spPr>
            <a:xfrm>
              <a:off x="4658638" y="38926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12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16" name="Google Shape;2416;p192"/>
            <p:cNvCxnSpPr/>
            <p:nvPr/>
          </p:nvCxnSpPr>
          <p:spPr>
            <a:xfrm>
              <a:off x="5331218" y="328025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17" name="Google Shape;2417;p192"/>
            <p:cNvSpPr/>
            <p:nvPr/>
          </p:nvSpPr>
          <p:spPr>
            <a:xfrm>
              <a:off x="5451688" y="38926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14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4" name="Google Shape;2404;p192"/>
            <p:cNvSpPr/>
            <p:nvPr/>
          </p:nvSpPr>
          <p:spPr>
            <a:xfrm>
              <a:off x="5064338" y="29760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13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18" name="Google Shape;2418;p192"/>
            <p:cNvCxnSpPr/>
            <p:nvPr/>
          </p:nvCxnSpPr>
          <p:spPr>
            <a:xfrm flipH="1">
              <a:off x="3350092" y="1727438"/>
              <a:ext cx="1008000" cy="561900"/>
            </a:xfrm>
            <a:prstGeom prst="straightConnector1">
              <a:avLst/>
            </a:prstGeom>
            <a:noFill/>
            <a:ln w="28575" cap="flat" cmpd="sng">
              <a:solidFill>
                <a:srgbClr val="FF00FF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2419" name="Google Shape;2419;p192"/>
            <p:cNvCxnSpPr/>
            <p:nvPr/>
          </p:nvCxnSpPr>
          <p:spPr>
            <a:xfrm flipH="1">
              <a:off x="2353334" y="2282121"/>
              <a:ext cx="651900" cy="693900"/>
            </a:xfrm>
            <a:prstGeom prst="straightConnector1">
              <a:avLst/>
            </a:prstGeom>
            <a:noFill/>
            <a:ln w="28575" cap="flat" cmpd="sng">
              <a:solidFill>
                <a:srgbClr val="FF00FF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2420" name="Google Shape;2420;p192"/>
            <p:cNvSpPr/>
            <p:nvPr/>
          </p:nvSpPr>
          <p:spPr>
            <a:xfrm>
              <a:off x="4300572" y="1604368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11</a:t>
              </a:r>
              <a:endPara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2400" name="Google Shape;2400;p192"/>
            <p:cNvSpPr/>
            <p:nvPr/>
          </p:nvSpPr>
          <p:spPr>
            <a:xfrm>
              <a:off x="2863488" y="2202751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19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Search Trees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npmjs.com/package/binary-search-tree</a:t>
            </a:r>
            <a:endParaRPr sz="1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1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Let’s Build This!</a:t>
            </a:r>
            <a:endParaRPr/>
          </a:p>
        </p:txBody>
      </p:sp>
      <p:sp>
        <p:nvSpPr>
          <p:cNvPr id="2433" name="Google Shape;2433;p1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 few moments to build a binary search tree with those around you. </a:t>
            </a:r>
            <a:br>
              <a:rPr lang="en"/>
            </a:br>
            <a:r>
              <a:rPr lang="en"/>
              <a:t>As a suggestion, implement the following tree. </a:t>
            </a:r>
            <a:br>
              <a:rPr lang="en"/>
            </a:br>
            <a:r>
              <a:rPr lang="en"/>
              <a:t>Then run a search for any number in the tree.</a:t>
            </a:r>
            <a:endParaRPr/>
          </a:p>
        </p:txBody>
      </p:sp>
      <p:sp>
        <p:nvSpPr>
          <p:cNvPr id="2434" name="Google Shape;2434;p19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5" name="Google Shape;2435;p194"/>
          <p:cNvGrpSpPr/>
          <p:nvPr/>
        </p:nvGrpSpPr>
        <p:grpSpPr>
          <a:xfrm>
            <a:off x="253138" y="1756768"/>
            <a:ext cx="5982500" cy="2845208"/>
            <a:chOff x="253138" y="1756768"/>
            <a:chExt cx="5982500" cy="2845208"/>
          </a:xfrm>
        </p:grpSpPr>
        <p:cxnSp>
          <p:nvCxnSpPr>
            <p:cNvPr id="2436" name="Google Shape;2436;p194"/>
            <p:cNvCxnSpPr/>
            <p:nvPr/>
          </p:nvCxnSpPr>
          <p:spPr>
            <a:xfrm flipH="1">
              <a:off x="5115818" y="337915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37" name="Google Shape;2437;p194"/>
            <p:cNvSpPr/>
            <p:nvPr/>
          </p:nvSpPr>
          <p:spPr>
            <a:xfrm>
              <a:off x="4899588" y="40450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18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38" name="Google Shape;2438;p194"/>
            <p:cNvCxnSpPr/>
            <p:nvPr/>
          </p:nvCxnSpPr>
          <p:spPr>
            <a:xfrm>
              <a:off x="5572168" y="343265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39" name="Google Shape;2439;p194"/>
            <p:cNvSpPr/>
            <p:nvPr/>
          </p:nvSpPr>
          <p:spPr>
            <a:xfrm>
              <a:off x="5692638" y="40450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25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40" name="Google Shape;2440;p194"/>
            <p:cNvCxnSpPr/>
            <p:nvPr/>
          </p:nvCxnSpPr>
          <p:spPr>
            <a:xfrm flipH="1">
              <a:off x="469368" y="341680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41" name="Google Shape;2441;p194"/>
            <p:cNvCxnSpPr/>
            <p:nvPr/>
          </p:nvCxnSpPr>
          <p:spPr>
            <a:xfrm>
              <a:off x="3331371" y="1921080"/>
              <a:ext cx="1504200" cy="801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42" name="Google Shape;2442;p194"/>
            <p:cNvCxnSpPr>
              <a:endCxn id="2443" idx="5"/>
            </p:cNvCxnSpPr>
            <p:nvPr/>
          </p:nvCxnSpPr>
          <p:spPr>
            <a:xfrm>
              <a:off x="1894243" y="2592005"/>
              <a:ext cx="817500" cy="99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44" name="Google Shape;2444;p194"/>
            <p:cNvCxnSpPr/>
            <p:nvPr/>
          </p:nvCxnSpPr>
          <p:spPr>
            <a:xfrm flipH="1">
              <a:off x="793759" y="2592005"/>
              <a:ext cx="895500" cy="99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45" name="Google Shape;2445;p194"/>
            <p:cNvCxnSpPr>
              <a:endCxn id="2446" idx="3"/>
            </p:cNvCxnSpPr>
            <p:nvPr/>
          </p:nvCxnSpPr>
          <p:spPr>
            <a:xfrm flipH="1">
              <a:off x="1571409" y="2017030"/>
              <a:ext cx="1504200" cy="801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47" name="Google Shape;2447;p194"/>
            <p:cNvCxnSpPr>
              <a:endCxn id="2448" idx="5"/>
            </p:cNvCxnSpPr>
            <p:nvPr/>
          </p:nvCxnSpPr>
          <p:spPr>
            <a:xfrm>
              <a:off x="4938918" y="2592005"/>
              <a:ext cx="817500" cy="99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49" name="Google Shape;2449;p194"/>
            <p:cNvCxnSpPr>
              <a:endCxn id="2450" idx="3"/>
            </p:cNvCxnSpPr>
            <p:nvPr/>
          </p:nvCxnSpPr>
          <p:spPr>
            <a:xfrm flipH="1">
              <a:off x="3772259" y="2592005"/>
              <a:ext cx="895500" cy="99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51" name="Google Shape;2451;p194"/>
            <p:cNvSpPr/>
            <p:nvPr/>
          </p:nvSpPr>
          <p:spPr>
            <a:xfrm>
              <a:off x="4536563" y="2355151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15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8" name="Google Shape;2448;p194"/>
            <p:cNvSpPr/>
            <p:nvPr/>
          </p:nvSpPr>
          <p:spPr>
            <a:xfrm>
              <a:off x="5292938" y="31284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20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2" name="Google Shape;2452;p194"/>
            <p:cNvSpPr/>
            <p:nvPr/>
          </p:nvSpPr>
          <p:spPr>
            <a:xfrm>
              <a:off x="253138" y="405897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53" name="Google Shape;2453;p194"/>
            <p:cNvCxnSpPr/>
            <p:nvPr/>
          </p:nvCxnSpPr>
          <p:spPr>
            <a:xfrm>
              <a:off x="925718" y="347030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2454" name="Google Shape;2454;p194"/>
            <p:cNvSpPr/>
            <p:nvPr/>
          </p:nvSpPr>
          <p:spPr>
            <a:xfrm>
              <a:off x="648063" y="31284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5" name="Google Shape;2455;p194"/>
            <p:cNvSpPr/>
            <p:nvPr/>
          </p:nvSpPr>
          <p:spPr>
            <a:xfrm>
              <a:off x="1046188" y="4058976"/>
              <a:ext cx="543000" cy="543000"/>
            </a:xfrm>
            <a:prstGeom prst="ellipse">
              <a:avLst/>
            </a:prstGeom>
            <a:solidFill>
              <a:srgbClr val="FFFF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56" name="Google Shape;2456;p194"/>
            <p:cNvCxnSpPr/>
            <p:nvPr/>
          </p:nvCxnSpPr>
          <p:spPr>
            <a:xfrm flipH="1">
              <a:off x="2055468" y="3391018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57" name="Google Shape;2457;p194"/>
            <p:cNvSpPr/>
            <p:nvPr/>
          </p:nvSpPr>
          <p:spPr>
            <a:xfrm>
              <a:off x="1839238" y="4056888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8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58" name="Google Shape;2458;p194"/>
            <p:cNvCxnSpPr/>
            <p:nvPr/>
          </p:nvCxnSpPr>
          <p:spPr>
            <a:xfrm>
              <a:off x="2511818" y="3444518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59" name="Google Shape;2459;p194"/>
            <p:cNvSpPr/>
            <p:nvPr/>
          </p:nvSpPr>
          <p:spPr>
            <a:xfrm>
              <a:off x="2632288" y="4056888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3" name="Google Shape;2443;p194"/>
            <p:cNvSpPr/>
            <p:nvPr/>
          </p:nvSpPr>
          <p:spPr>
            <a:xfrm>
              <a:off x="2248263" y="31284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60" name="Google Shape;2460;p194"/>
            <p:cNvCxnSpPr/>
            <p:nvPr/>
          </p:nvCxnSpPr>
          <p:spPr>
            <a:xfrm flipH="1">
              <a:off x="3503268" y="337915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61" name="Google Shape;2461;p194"/>
            <p:cNvSpPr/>
            <p:nvPr/>
          </p:nvSpPr>
          <p:spPr>
            <a:xfrm>
              <a:off x="3287038" y="40450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12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62" name="Google Shape;2462;p194"/>
            <p:cNvCxnSpPr/>
            <p:nvPr/>
          </p:nvCxnSpPr>
          <p:spPr>
            <a:xfrm>
              <a:off x="3959618" y="3432655"/>
              <a:ext cx="499200" cy="102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63" name="Google Shape;2463;p194"/>
            <p:cNvSpPr/>
            <p:nvPr/>
          </p:nvSpPr>
          <p:spPr>
            <a:xfrm>
              <a:off x="4080088" y="40450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14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0" name="Google Shape;2450;p194"/>
            <p:cNvSpPr/>
            <p:nvPr/>
          </p:nvSpPr>
          <p:spPr>
            <a:xfrm>
              <a:off x="3692738" y="3128426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13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64" name="Google Shape;2464;p194"/>
            <p:cNvCxnSpPr/>
            <p:nvPr/>
          </p:nvCxnSpPr>
          <p:spPr>
            <a:xfrm flipH="1">
              <a:off x="1978492" y="1879838"/>
              <a:ext cx="1008000" cy="561900"/>
            </a:xfrm>
            <a:prstGeom prst="straightConnector1">
              <a:avLst/>
            </a:prstGeom>
            <a:noFill/>
            <a:ln w="28575" cap="flat" cmpd="sng">
              <a:solidFill>
                <a:srgbClr val="FF00FF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2465" name="Google Shape;2465;p194"/>
            <p:cNvCxnSpPr/>
            <p:nvPr/>
          </p:nvCxnSpPr>
          <p:spPr>
            <a:xfrm flipH="1">
              <a:off x="981734" y="2434521"/>
              <a:ext cx="651900" cy="693900"/>
            </a:xfrm>
            <a:prstGeom prst="straightConnector1">
              <a:avLst/>
            </a:prstGeom>
            <a:noFill/>
            <a:ln w="28575" cap="flat" cmpd="sng">
              <a:solidFill>
                <a:srgbClr val="FF00FF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2466" name="Google Shape;2466;p194"/>
            <p:cNvSpPr/>
            <p:nvPr/>
          </p:nvSpPr>
          <p:spPr>
            <a:xfrm>
              <a:off x="2928972" y="1756768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11</a:t>
              </a:r>
              <a:endPara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2446" name="Google Shape;2446;p194"/>
            <p:cNvSpPr/>
            <p:nvPr/>
          </p:nvSpPr>
          <p:spPr>
            <a:xfrm>
              <a:off x="1491888" y="2355151"/>
              <a:ext cx="543000" cy="543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19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1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  <p:sp>
        <p:nvSpPr>
          <p:cNvPr id="2480" name="Google Shape;2480;p1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 are extremely powerful and increasingly common structures.</a:t>
            </a:r>
            <a:endParaRPr/>
          </a:p>
        </p:txBody>
      </p:sp>
      <p:sp>
        <p:nvSpPr>
          <p:cNvPr id="2481" name="Google Shape;2481;p1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2" name="Google Shape;2482;p196"/>
          <p:cNvSpPr txBox="1">
            <a:spLocks noGrp="1"/>
          </p:cNvSpPr>
          <p:nvPr>
            <p:ph type="subTitle" idx="1"/>
          </p:nvPr>
        </p:nvSpPr>
        <p:spPr>
          <a:xfrm>
            <a:off x="0" y="11753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Graphs are abstract models of a network structure. They are a set of nodes (or vertices) connected by edges.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3" name="Google Shape;2483;p196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484" name="Google Shape;2484;p196"/>
          <p:cNvSpPr/>
          <p:nvPr/>
        </p:nvSpPr>
        <p:spPr>
          <a:xfrm>
            <a:off x="1045025" y="16842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p196"/>
          <p:cNvSpPr txBox="1">
            <a:spLocks noGrp="1"/>
          </p:cNvSpPr>
          <p:nvPr>
            <p:ph type="subTitle" idx="2"/>
          </p:nvPr>
        </p:nvSpPr>
        <p:spPr>
          <a:xfrm>
            <a:off x="0" y="1697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They are the essence of social networks and geographic maps.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6" name="Google Shape;2486;p196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429768" y="16941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7" name="Google Shape;2487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300" y="2193125"/>
            <a:ext cx="4100194" cy="355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8" name="Google Shape;2488;p196"/>
          <p:cNvSpPr/>
          <p:nvPr/>
        </p:nvSpPr>
        <p:spPr>
          <a:xfrm>
            <a:off x="4420400" y="3148938"/>
            <a:ext cx="440100" cy="2268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JFK</a:t>
            </a:r>
            <a:endParaRPr sz="9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9" name="Google Shape;2489;p196"/>
          <p:cNvSpPr/>
          <p:nvPr/>
        </p:nvSpPr>
        <p:spPr>
          <a:xfrm>
            <a:off x="4132775" y="4624013"/>
            <a:ext cx="440100" cy="2268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MIA</a:t>
            </a:r>
            <a:endParaRPr sz="9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0" name="Google Shape;2490;p196"/>
          <p:cNvSpPr/>
          <p:nvPr/>
        </p:nvSpPr>
        <p:spPr>
          <a:xfrm>
            <a:off x="2673675" y="4153563"/>
            <a:ext cx="440100" cy="2268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DFW</a:t>
            </a:r>
            <a:endParaRPr sz="9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1" name="Google Shape;2491;p196"/>
          <p:cNvSpPr/>
          <p:nvPr/>
        </p:nvSpPr>
        <p:spPr>
          <a:xfrm>
            <a:off x="3315000" y="3538900"/>
            <a:ext cx="440100" cy="2268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STL</a:t>
            </a:r>
            <a:endParaRPr sz="9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2" name="Google Shape;2492;p196"/>
          <p:cNvSpPr/>
          <p:nvPr/>
        </p:nvSpPr>
        <p:spPr>
          <a:xfrm>
            <a:off x="1472600" y="3646838"/>
            <a:ext cx="440100" cy="2268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LAS</a:t>
            </a:r>
            <a:endParaRPr sz="9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93" name="Google Shape;2493;p196"/>
          <p:cNvCxnSpPr/>
          <p:nvPr/>
        </p:nvCxnSpPr>
        <p:spPr>
          <a:xfrm>
            <a:off x="1154125" y="3325875"/>
            <a:ext cx="399600" cy="370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4" name="Google Shape;2494;p196"/>
          <p:cNvSpPr/>
          <p:nvPr/>
        </p:nvSpPr>
        <p:spPr>
          <a:xfrm>
            <a:off x="950975" y="3283925"/>
            <a:ext cx="440100" cy="2268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SFO</a:t>
            </a:r>
            <a:endParaRPr sz="9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95" name="Google Shape;2495;p196"/>
          <p:cNvCxnSpPr>
            <a:endCxn id="2496" idx="2"/>
          </p:cNvCxnSpPr>
          <p:nvPr/>
        </p:nvCxnSpPr>
        <p:spPr>
          <a:xfrm>
            <a:off x="1839475" y="3784700"/>
            <a:ext cx="998100" cy="41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7" name="Google Shape;2497;p196"/>
          <p:cNvCxnSpPr/>
          <p:nvPr/>
        </p:nvCxnSpPr>
        <p:spPr>
          <a:xfrm rot="10800000" flipH="1">
            <a:off x="2984362" y="3735887"/>
            <a:ext cx="494400" cy="468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8" name="Google Shape;2498;p196"/>
          <p:cNvCxnSpPr>
            <a:endCxn id="2488" idx="1"/>
          </p:cNvCxnSpPr>
          <p:nvPr/>
        </p:nvCxnSpPr>
        <p:spPr>
          <a:xfrm rot="10800000" flipH="1">
            <a:off x="3684200" y="3262338"/>
            <a:ext cx="736200" cy="35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9" name="Google Shape;2499;p196"/>
          <p:cNvCxnSpPr/>
          <p:nvPr/>
        </p:nvCxnSpPr>
        <p:spPr>
          <a:xfrm rot="10800000" flipH="1">
            <a:off x="4472800" y="3281138"/>
            <a:ext cx="287700" cy="14751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0" name="Google Shape;2500;p196"/>
          <p:cNvCxnSpPr>
            <a:endCxn id="2491" idx="2"/>
          </p:cNvCxnSpPr>
          <p:nvPr/>
        </p:nvCxnSpPr>
        <p:spPr>
          <a:xfrm rot="10800000">
            <a:off x="3535050" y="3765700"/>
            <a:ext cx="617400" cy="941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1" name="Google Shape;2501;p196"/>
          <p:cNvCxnSpPr>
            <a:endCxn id="2491" idx="1"/>
          </p:cNvCxnSpPr>
          <p:nvPr/>
        </p:nvCxnSpPr>
        <p:spPr>
          <a:xfrm rot="10800000" flipH="1">
            <a:off x="1839300" y="3652300"/>
            <a:ext cx="1475700" cy="43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Bottom Line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goal is to give you the terminology and the concepts.</a:t>
            </a:r>
            <a:endParaRPr/>
          </a:p>
        </p:txBody>
      </p:sp>
      <p:sp>
        <p:nvSpPr>
          <p:cNvPr id="1201" name="Google Shape;1201;p80"/>
          <p:cNvSpPr/>
          <p:nvPr/>
        </p:nvSpPr>
        <p:spPr>
          <a:xfrm>
            <a:off x="1352550" y="1316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80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80"/>
          <p:cNvSpPr txBox="1">
            <a:spLocks noGrp="1"/>
          </p:cNvSpPr>
          <p:nvPr>
            <p:ph type="subTitle" idx="1"/>
          </p:nvPr>
        </p:nvSpPr>
        <p:spPr>
          <a:xfrm>
            <a:off x="-12225" y="13191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 want to give you enough insight so you can understand the context of interview questions that come your way.</a:t>
            </a:r>
            <a:endParaRPr sz="1300"/>
          </a:p>
        </p:txBody>
      </p:sp>
      <p:sp>
        <p:nvSpPr>
          <p:cNvPr id="1204" name="Google Shape;1204;p80"/>
          <p:cNvSpPr txBox="1">
            <a:spLocks noGrp="1"/>
          </p:cNvSpPr>
          <p:nvPr>
            <p:ph type="subTitle" idx="2"/>
          </p:nvPr>
        </p:nvSpPr>
        <p:spPr>
          <a:xfrm>
            <a:off x="0" y="2161875"/>
            <a:ext cx="86589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And to encourage those of you who are into math to take a second look!</a:t>
            </a:r>
            <a:endParaRPr sz="1300"/>
          </a:p>
        </p:txBody>
      </p:sp>
      <p:pic>
        <p:nvPicPr>
          <p:cNvPr id="1205" name="Google Shape;1205;p80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10139" y="1312700"/>
            <a:ext cx="750679" cy="606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80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29768" y="21417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7" name="Google Shape;2507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508" name="Google Shape;2508;p1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  <p:sp>
        <p:nvSpPr>
          <p:cNvPr id="2509" name="Google Shape;2509;p1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487700" cy="1314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through graphs and “shortest-path” algorithms we can build map applications like the ones found on Google Maps.</a:t>
            </a:r>
            <a:endParaRPr/>
          </a:p>
        </p:txBody>
      </p:sp>
      <p:cxnSp>
        <p:nvCxnSpPr>
          <p:cNvPr id="2510" name="Google Shape;2510;p197"/>
          <p:cNvCxnSpPr/>
          <p:nvPr/>
        </p:nvCxnSpPr>
        <p:spPr>
          <a:xfrm>
            <a:off x="274375" y="640080"/>
            <a:ext cx="421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98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Projects!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19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Deep</a:t>
            </a:r>
            <a:endParaRPr/>
          </a:p>
        </p:txBody>
      </p:sp>
      <p:sp>
        <p:nvSpPr>
          <p:cNvPr id="1212" name="Google Shape;121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those who dare dive deeper</a:t>
            </a:r>
            <a:endParaRPr/>
          </a:p>
        </p:txBody>
      </p:sp>
      <p:sp>
        <p:nvSpPr>
          <p:cNvPr id="1213" name="Google Shape;1213;p81"/>
          <p:cNvSpPr txBox="1"/>
          <p:nvPr/>
        </p:nvSpPr>
        <p:spPr>
          <a:xfrm>
            <a:off x="175" y="3997100"/>
            <a:ext cx="3676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Roboto Medium"/>
                <a:ea typeface="Roboto Medium"/>
                <a:cs typeface="Roboto Medium"/>
                <a:sym typeface="Roboto Medium"/>
              </a:rPr>
              <a:t>Learning JavaScript Data Structures and Algorithms—Third Edition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dirty="0">
                <a:latin typeface="Roboto Medium"/>
                <a:ea typeface="Roboto Medium"/>
                <a:cs typeface="Roboto Medium"/>
                <a:sym typeface="Roboto Medium"/>
              </a:rPr>
              <a:t>by Loiane Groner</a:t>
            </a:r>
            <a:endParaRPr sz="800" i="1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Roboto Light"/>
                <a:ea typeface="Roboto Light"/>
                <a:cs typeface="Roboto Light"/>
                <a:sym typeface="Roboto Light"/>
              </a:rPr>
              <a:t>Publisher: Packt Publishing</a:t>
            </a:r>
            <a:endParaRPr sz="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Roboto Light"/>
                <a:ea typeface="Roboto Light"/>
                <a:cs typeface="Roboto Light"/>
                <a:sym typeface="Roboto Light"/>
              </a:rPr>
              <a:t>Release Date: April 2018</a:t>
            </a:r>
            <a:endParaRPr sz="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214" name="Google Shape;121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00" y="1183050"/>
            <a:ext cx="2279385" cy="2814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15" name="Google Shape;1215;p81"/>
          <p:cNvSpPr txBox="1"/>
          <p:nvPr/>
        </p:nvSpPr>
        <p:spPr>
          <a:xfrm>
            <a:off x="4439975" y="3997100"/>
            <a:ext cx="3676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Roboto Medium"/>
                <a:ea typeface="Roboto Medium"/>
                <a:cs typeface="Roboto Medium"/>
                <a:sym typeface="Roboto Medium"/>
              </a:rPr>
              <a:t>Data Structures and Algorithms with JavaScript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dirty="0">
                <a:latin typeface="Roboto Medium"/>
                <a:ea typeface="Roboto Medium"/>
                <a:cs typeface="Roboto Medium"/>
                <a:sym typeface="Roboto Medium"/>
              </a:rPr>
              <a:t>by Michael McMillan</a:t>
            </a:r>
            <a:endParaRPr sz="800" i="1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Roboto Light"/>
                <a:ea typeface="Roboto Light"/>
                <a:cs typeface="Roboto Light"/>
                <a:sym typeface="Roboto Light"/>
              </a:rPr>
              <a:t>Publisher: O'Reilly Media, Inc.</a:t>
            </a:r>
            <a:endParaRPr sz="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Roboto Light"/>
                <a:ea typeface="Roboto Light"/>
                <a:cs typeface="Roboto Light"/>
                <a:sym typeface="Roboto Light"/>
              </a:rPr>
              <a:t>Release Date: March 2014</a:t>
            </a:r>
            <a:endParaRPr sz="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216" name="Google Shape;121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299" y="1111913"/>
            <a:ext cx="2141507" cy="2814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8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Efficiency</a:t>
            </a:r>
            <a:endParaRPr/>
          </a:p>
        </p:txBody>
      </p:sp>
      <p:sp>
        <p:nvSpPr>
          <p:cNvPr id="1223" name="Google Shape;1223;p8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does “Efficient” Mean?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talk a lot about efficiency. But what exactly does “efficient” mean?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1" name="Google Shape;123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454" y="1193175"/>
            <a:ext cx="3075092" cy="357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4"/>
          <p:cNvSpPr txBox="1">
            <a:spLocks noGrp="1"/>
          </p:cNvSpPr>
          <p:nvPr>
            <p:ph type="title"/>
          </p:nvPr>
        </p:nvSpPr>
        <p:spPr>
          <a:xfrm>
            <a:off x="237100" y="20122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Fewer Steps = Faster Code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Number of Steps ~ Efficiency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85"/>
          <p:cNvSpPr txBox="1">
            <a:spLocks noGrp="1"/>
          </p:cNvSpPr>
          <p:nvPr>
            <p:ph type="title"/>
          </p:nvPr>
        </p:nvSpPr>
        <p:spPr>
          <a:xfrm>
            <a:off x="237100" y="17836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More Steps = Less Efficient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Fewer Steps = More Efficient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 Step?</a:t>
            </a:r>
            <a:endParaRPr/>
          </a:p>
        </p:txBody>
      </p:sp>
      <p:sp>
        <p:nvSpPr>
          <p:cNvPr id="1250" name="Google Shape;1250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8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86"/>
          <p:cNvSpPr txBox="1">
            <a:spLocks noGrp="1"/>
          </p:cNvSpPr>
          <p:nvPr>
            <p:ph type="subTitle" idx="1"/>
          </p:nvPr>
        </p:nvSpPr>
        <p:spPr>
          <a:xfrm>
            <a:off x="0" y="11753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step is an instruction to the computer.</a:t>
            </a:r>
            <a:endParaRPr/>
          </a:p>
        </p:txBody>
      </p:sp>
      <p:sp>
        <p:nvSpPr>
          <p:cNvPr id="1253" name="Google Shape;1253;p8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86"/>
          <p:cNvSpPr txBox="1">
            <a:spLocks noGrp="1"/>
          </p:cNvSpPr>
          <p:nvPr>
            <p:ph type="subTitle" idx="2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All computations boil down to a handful of basic steps.</a:t>
            </a:r>
            <a:endParaRPr sz="1800" dirty="0"/>
          </a:p>
        </p:txBody>
      </p:sp>
      <p:sp>
        <p:nvSpPr>
          <p:cNvPr id="1255" name="Google Shape;1255;p86"/>
          <p:cNvSpPr/>
          <p:nvPr/>
        </p:nvSpPr>
        <p:spPr>
          <a:xfrm>
            <a:off x="1654675" y="2207400"/>
            <a:ext cx="31458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86"/>
          <p:cNvSpPr txBox="1">
            <a:spLocks noGrp="1"/>
          </p:cNvSpPr>
          <p:nvPr>
            <p:ph type="subTitle" idx="3"/>
          </p:nvPr>
        </p:nvSpPr>
        <p:spPr>
          <a:xfrm>
            <a:off x="609600" y="2221100"/>
            <a:ext cx="41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 (+, *, etc.)</a:t>
            </a:r>
            <a:endParaRPr/>
          </a:p>
        </p:txBody>
      </p:sp>
      <p:sp>
        <p:nvSpPr>
          <p:cNvPr id="1257" name="Google Shape;1257;p86"/>
          <p:cNvSpPr/>
          <p:nvPr/>
        </p:nvSpPr>
        <p:spPr>
          <a:xfrm>
            <a:off x="1654675" y="2730025"/>
            <a:ext cx="31458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86"/>
          <p:cNvSpPr txBox="1">
            <a:spLocks noGrp="1"/>
          </p:cNvSpPr>
          <p:nvPr>
            <p:ph type="subTitle" idx="4"/>
          </p:nvPr>
        </p:nvSpPr>
        <p:spPr>
          <a:xfrm>
            <a:off x="609350" y="2743725"/>
            <a:ext cx="41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(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var x = 42;</a:t>
            </a:r>
            <a:r>
              <a:rPr lang="en"/>
              <a:t>)</a:t>
            </a:r>
            <a:endParaRPr/>
          </a:p>
        </p:txBody>
      </p:sp>
      <p:sp>
        <p:nvSpPr>
          <p:cNvPr id="1259" name="Google Shape;1259;p86"/>
          <p:cNvSpPr/>
          <p:nvPr/>
        </p:nvSpPr>
        <p:spPr>
          <a:xfrm>
            <a:off x="1654700" y="3252650"/>
            <a:ext cx="31458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86"/>
          <p:cNvSpPr txBox="1">
            <a:spLocks noGrp="1"/>
          </p:cNvSpPr>
          <p:nvPr>
            <p:ph type="subTitle" idx="5"/>
          </p:nvPr>
        </p:nvSpPr>
        <p:spPr>
          <a:xfrm>
            <a:off x="609600" y="3266350"/>
            <a:ext cx="41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tests (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x === 42</a:t>
            </a:r>
            <a:r>
              <a:rPr lang="en"/>
              <a:t>)</a:t>
            </a:r>
            <a:endParaRPr/>
          </a:p>
        </p:txBody>
      </p:sp>
      <p:sp>
        <p:nvSpPr>
          <p:cNvPr id="1261" name="Google Shape;1261;p86"/>
          <p:cNvSpPr/>
          <p:nvPr/>
        </p:nvSpPr>
        <p:spPr>
          <a:xfrm>
            <a:off x="1654700" y="3775275"/>
            <a:ext cx="31458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86"/>
          <p:cNvSpPr txBox="1">
            <a:spLocks noGrp="1"/>
          </p:cNvSpPr>
          <p:nvPr>
            <p:ph type="subTitle" idx="6"/>
          </p:nvPr>
        </p:nvSpPr>
        <p:spPr>
          <a:xfrm>
            <a:off x="609550" y="3788975"/>
            <a:ext cx="419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from memory</a:t>
            </a:r>
            <a:endParaRPr/>
          </a:p>
        </p:txBody>
      </p:sp>
      <p:sp>
        <p:nvSpPr>
          <p:cNvPr id="1263" name="Google Shape;1263;p86"/>
          <p:cNvSpPr/>
          <p:nvPr/>
        </p:nvSpPr>
        <p:spPr>
          <a:xfrm>
            <a:off x="1654700" y="4323425"/>
            <a:ext cx="31458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86"/>
          <p:cNvSpPr txBox="1">
            <a:spLocks noGrp="1"/>
          </p:cNvSpPr>
          <p:nvPr>
            <p:ph type="subTitle" idx="7"/>
          </p:nvPr>
        </p:nvSpPr>
        <p:spPr>
          <a:xfrm>
            <a:off x="609625" y="4337125"/>
            <a:ext cx="41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from memory</a:t>
            </a:r>
            <a:endParaRPr/>
          </a:p>
        </p:txBody>
      </p:sp>
      <p:pic>
        <p:nvPicPr>
          <p:cNvPr id="1265" name="Google Shape;1265;p8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8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86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0393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86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0393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86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0393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86"/>
          <p:cNvPicPr preferRelativeResize="0"/>
          <p:nvPr/>
        </p:nvPicPr>
        <p:blipFill rotWithShape="1">
          <a:blip r:embed="rId4">
            <a:alphaModFix/>
          </a:blip>
          <a:srcRect t="2883" b="2892"/>
          <a:stretch/>
        </p:blipFill>
        <p:spPr>
          <a:xfrm>
            <a:off x="10393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86"/>
          <p:cNvPicPr preferRelativeResize="0"/>
          <p:nvPr/>
        </p:nvPicPr>
        <p:blipFill rotWithShape="1">
          <a:blip r:embed="rId4">
            <a:alphaModFix/>
          </a:blip>
          <a:srcRect t="2883" b="2892"/>
          <a:stretch/>
        </p:blipFill>
        <p:spPr>
          <a:xfrm>
            <a:off x="10393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047" name="Google Shape;1047;p69"/>
          <p:cNvSpPr/>
          <p:nvPr/>
        </p:nvSpPr>
        <p:spPr>
          <a:xfrm>
            <a:off x="1141225" y="7504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69"/>
          <p:cNvSpPr txBox="1">
            <a:spLocks noGrp="1"/>
          </p:cNvSpPr>
          <p:nvPr>
            <p:ph type="subTitle" idx="1"/>
          </p:nvPr>
        </p:nvSpPr>
        <p:spPr>
          <a:xfrm>
            <a:off x="-12200" y="787275"/>
            <a:ext cx="8389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Check-In</a:t>
            </a:r>
            <a:endParaRPr dirty="0"/>
          </a:p>
        </p:txBody>
      </p:sp>
      <p:sp>
        <p:nvSpPr>
          <p:cNvPr id="1049" name="Google Shape;1049;p69"/>
          <p:cNvSpPr/>
          <p:nvPr/>
        </p:nvSpPr>
        <p:spPr>
          <a:xfrm>
            <a:off x="1141300" y="13415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69"/>
          <p:cNvSpPr/>
          <p:nvPr/>
        </p:nvSpPr>
        <p:spPr>
          <a:xfrm>
            <a:off x="1141300" y="19326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69"/>
          <p:cNvSpPr/>
          <p:nvPr/>
        </p:nvSpPr>
        <p:spPr>
          <a:xfrm>
            <a:off x="1141300" y="25236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69"/>
          <p:cNvSpPr txBox="1">
            <a:spLocks noGrp="1"/>
          </p:cNvSpPr>
          <p:nvPr>
            <p:ph type="subTitle" idx="2"/>
          </p:nvPr>
        </p:nvSpPr>
        <p:spPr>
          <a:xfrm>
            <a:off x="-12150" y="136147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 panose="020B0604020202020204" charset="0"/>
                <a:ea typeface="Roboto" panose="020B0604020202020204" charset="0"/>
              </a:rPr>
              <a:t>Computer Science Context</a:t>
            </a:r>
            <a:endParaRPr sz="18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053" name="Google Shape;1053;p69"/>
          <p:cNvSpPr txBox="1">
            <a:spLocks noGrp="1"/>
          </p:cNvSpPr>
          <p:nvPr>
            <p:ph type="subTitle" idx="3"/>
          </p:nvPr>
        </p:nvSpPr>
        <p:spPr>
          <a:xfrm>
            <a:off x="-12250" y="19525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Big O Notation</a:t>
            </a:r>
            <a:endParaRPr sz="1800" dirty="0"/>
          </a:p>
        </p:txBody>
      </p:sp>
      <p:sp>
        <p:nvSpPr>
          <p:cNvPr id="1054" name="Google Shape;1054;p69"/>
          <p:cNvSpPr txBox="1">
            <a:spLocks noGrp="1"/>
          </p:cNvSpPr>
          <p:nvPr>
            <p:ph type="subTitle" idx="4"/>
          </p:nvPr>
        </p:nvSpPr>
        <p:spPr>
          <a:xfrm>
            <a:off x="-12300" y="2543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Data Structures</a:t>
            </a:r>
            <a:endParaRPr sz="1800" dirty="0"/>
          </a:p>
        </p:txBody>
      </p:sp>
      <p:pic>
        <p:nvPicPr>
          <p:cNvPr id="1055" name="Google Shape;1055;p6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18" y="77449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6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18" y="13614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6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18" y="19525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6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18" y="2553610"/>
            <a:ext cx="577804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69"/>
          <p:cNvSpPr/>
          <p:nvPr/>
        </p:nvSpPr>
        <p:spPr>
          <a:xfrm>
            <a:off x="1713975" y="3991125"/>
            <a:ext cx="31650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69"/>
          <p:cNvSpPr txBox="1">
            <a:spLocks noGrp="1"/>
          </p:cNvSpPr>
          <p:nvPr>
            <p:ph type="subTitle" idx="5"/>
          </p:nvPr>
        </p:nvSpPr>
        <p:spPr>
          <a:xfrm>
            <a:off x="709950" y="3991250"/>
            <a:ext cx="4168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Linked Lists</a:t>
            </a:r>
            <a:endParaRPr sz="1200"/>
          </a:p>
        </p:txBody>
      </p:sp>
      <p:sp>
        <p:nvSpPr>
          <p:cNvPr id="1061" name="Google Shape;1061;p69"/>
          <p:cNvSpPr/>
          <p:nvPr/>
        </p:nvSpPr>
        <p:spPr>
          <a:xfrm>
            <a:off x="1713850" y="4429250"/>
            <a:ext cx="31650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69"/>
          <p:cNvSpPr txBox="1">
            <a:spLocks noGrp="1"/>
          </p:cNvSpPr>
          <p:nvPr>
            <p:ph type="subTitle" idx="6"/>
          </p:nvPr>
        </p:nvSpPr>
        <p:spPr>
          <a:xfrm>
            <a:off x="710075" y="4429375"/>
            <a:ext cx="4168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Dictionaries</a:t>
            </a:r>
            <a:endParaRPr sz="1200"/>
          </a:p>
        </p:txBody>
      </p:sp>
      <p:sp>
        <p:nvSpPr>
          <p:cNvPr id="1063" name="Google Shape;1063;p69"/>
          <p:cNvSpPr/>
          <p:nvPr/>
        </p:nvSpPr>
        <p:spPr>
          <a:xfrm>
            <a:off x="1713850" y="3114750"/>
            <a:ext cx="31650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69"/>
          <p:cNvSpPr txBox="1">
            <a:spLocks noGrp="1"/>
          </p:cNvSpPr>
          <p:nvPr>
            <p:ph type="subTitle" idx="7"/>
          </p:nvPr>
        </p:nvSpPr>
        <p:spPr>
          <a:xfrm>
            <a:off x="710075" y="3114875"/>
            <a:ext cx="4168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Arrays</a:t>
            </a:r>
            <a:endParaRPr sz="1200"/>
          </a:p>
        </p:txBody>
      </p:sp>
      <p:sp>
        <p:nvSpPr>
          <p:cNvPr id="1065" name="Google Shape;1065;p69"/>
          <p:cNvSpPr/>
          <p:nvPr/>
        </p:nvSpPr>
        <p:spPr>
          <a:xfrm>
            <a:off x="1713850" y="3552875"/>
            <a:ext cx="31650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69"/>
          <p:cNvSpPr txBox="1">
            <a:spLocks noGrp="1"/>
          </p:cNvSpPr>
          <p:nvPr>
            <p:ph type="subTitle" idx="8"/>
          </p:nvPr>
        </p:nvSpPr>
        <p:spPr>
          <a:xfrm>
            <a:off x="710075" y="3553000"/>
            <a:ext cx="4168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Stacks/Queues</a:t>
            </a:r>
            <a:endParaRPr sz="1200"/>
          </a:p>
        </p:txBody>
      </p:sp>
      <p:pic>
        <p:nvPicPr>
          <p:cNvPr id="1067" name="Google Shape;1067;p69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139843" y="31177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69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139843" y="35658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69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139843" y="398512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69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139843" y="4433178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69"/>
          <p:cNvSpPr/>
          <p:nvPr/>
        </p:nvSpPr>
        <p:spPr>
          <a:xfrm>
            <a:off x="5676375" y="3993825"/>
            <a:ext cx="31650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69"/>
          <p:cNvSpPr txBox="1">
            <a:spLocks noGrp="1"/>
          </p:cNvSpPr>
          <p:nvPr>
            <p:ph type="subTitle" idx="9"/>
          </p:nvPr>
        </p:nvSpPr>
        <p:spPr>
          <a:xfrm>
            <a:off x="4672350" y="3993950"/>
            <a:ext cx="4168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Binary Trees &amp; Binary Search Trees</a:t>
            </a:r>
            <a:endParaRPr sz="1200"/>
          </a:p>
        </p:txBody>
      </p:sp>
      <p:sp>
        <p:nvSpPr>
          <p:cNvPr id="1073" name="Google Shape;1073;p69"/>
          <p:cNvSpPr/>
          <p:nvPr/>
        </p:nvSpPr>
        <p:spPr>
          <a:xfrm>
            <a:off x="5676250" y="4431950"/>
            <a:ext cx="31650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69"/>
          <p:cNvSpPr txBox="1">
            <a:spLocks noGrp="1"/>
          </p:cNvSpPr>
          <p:nvPr>
            <p:ph type="subTitle" idx="13"/>
          </p:nvPr>
        </p:nvSpPr>
        <p:spPr>
          <a:xfrm>
            <a:off x="4672475" y="4432075"/>
            <a:ext cx="4168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Graphs</a:t>
            </a:r>
            <a:endParaRPr sz="1200"/>
          </a:p>
        </p:txBody>
      </p:sp>
      <p:sp>
        <p:nvSpPr>
          <p:cNvPr id="1075" name="Google Shape;1075;p69"/>
          <p:cNvSpPr/>
          <p:nvPr/>
        </p:nvSpPr>
        <p:spPr>
          <a:xfrm>
            <a:off x="5676250" y="3117450"/>
            <a:ext cx="31650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69"/>
          <p:cNvSpPr txBox="1">
            <a:spLocks noGrp="1"/>
          </p:cNvSpPr>
          <p:nvPr>
            <p:ph type="subTitle" idx="14"/>
          </p:nvPr>
        </p:nvSpPr>
        <p:spPr>
          <a:xfrm>
            <a:off x="4672475" y="3117575"/>
            <a:ext cx="4168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Hash Tables</a:t>
            </a:r>
            <a:endParaRPr sz="1200"/>
          </a:p>
        </p:txBody>
      </p:sp>
      <p:sp>
        <p:nvSpPr>
          <p:cNvPr id="1077" name="Google Shape;1077;p69"/>
          <p:cNvSpPr/>
          <p:nvPr/>
        </p:nvSpPr>
        <p:spPr>
          <a:xfrm>
            <a:off x="5676250" y="3555575"/>
            <a:ext cx="31650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69"/>
          <p:cNvSpPr txBox="1">
            <a:spLocks noGrp="1"/>
          </p:cNvSpPr>
          <p:nvPr>
            <p:ph type="subTitle" idx="15"/>
          </p:nvPr>
        </p:nvSpPr>
        <p:spPr>
          <a:xfrm>
            <a:off x="4672475" y="3555700"/>
            <a:ext cx="4168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Sets</a:t>
            </a:r>
            <a:endParaRPr sz="1200"/>
          </a:p>
        </p:txBody>
      </p:sp>
      <p:pic>
        <p:nvPicPr>
          <p:cNvPr id="1079" name="Google Shape;1079;p69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5102243" y="31204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69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5102243" y="35685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69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5102243" y="398782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69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5102243" y="4435878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 Step?</a:t>
            </a:r>
            <a:endParaRPr/>
          </a:p>
        </p:txBody>
      </p:sp>
      <p:sp>
        <p:nvSpPr>
          <p:cNvPr id="1278" name="Google Shape;1278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Each of these counts as a step.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9" name="Google Shape;127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454" y="1193175"/>
            <a:ext cx="3075092" cy="357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88"/>
          <p:cNvSpPr txBox="1">
            <a:spLocks noGrp="1"/>
          </p:cNvSpPr>
          <p:nvPr>
            <p:ph type="title"/>
          </p:nvPr>
        </p:nvSpPr>
        <p:spPr>
          <a:xfrm>
            <a:off x="237100" y="19360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What’s a Step?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Fewer steps = faster code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1" name="Google Shape;1291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3537" y="2660335"/>
            <a:ext cx="4256925" cy="1800381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Quiz (!)</a:t>
            </a:r>
            <a:endParaRPr/>
          </a:p>
        </p:txBody>
      </p:sp>
      <p:sp>
        <p:nvSpPr>
          <p:cNvPr id="1293" name="Google Shape;1293;p89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89"/>
          <p:cNvSpPr txBox="1">
            <a:spLocks noGrp="1"/>
          </p:cNvSpPr>
          <p:nvPr>
            <p:ph type="subTitle" idx="1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function is more efficient?</a:t>
            </a:r>
            <a:endParaRPr/>
          </a:p>
        </p:txBody>
      </p:sp>
      <p:sp>
        <p:nvSpPr>
          <p:cNvPr id="1295" name="Google Shape;1295;p89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89"/>
          <p:cNvSpPr txBox="1">
            <a:spLocks noGrp="1"/>
          </p:cNvSpPr>
          <p:nvPr>
            <p:ph type="subTitle" idx="2"/>
          </p:nvPr>
        </p:nvSpPr>
        <p:spPr>
          <a:xfrm>
            <a:off x="-12225" y="1700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Which has fewer </a:t>
            </a:r>
            <a:r>
              <a:rPr lang="en-US" sz="1800" dirty="0"/>
              <a:t>steps</a:t>
            </a:r>
            <a:r>
              <a:rPr lang="en" sz="1800" dirty="0"/>
              <a:t>?</a:t>
            </a:r>
            <a:endParaRPr sz="1800" dirty="0"/>
          </a:p>
        </p:txBody>
      </p:sp>
      <p:pic>
        <p:nvPicPr>
          <p:cNvPr id="1297" name="Google Shape;1297;p89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89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6936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90"/>
          <p:cNvSpPr txBox="1">
            <a:spLocks noGrp="1"/>
          </p:cNvSpPr>
          <p:nvPr>
            <p:ph type="title"/>
          </p:nvPr>
        </p:nvSpPr>
        <p:spPr>
          <a:xfrm>
            <a:off x="2544050" y="1931775"/>
            <a:ext cx="5770200" cy="20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Count the instructions!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91"/>
          <p:cNvSpPr txBox="1"/>
          <p:nvPr/>
        </p:nvSpPr>
        <p:spPr>
          <a:xfrm>
            <a:off x="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 1 instruction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1" name="Google Shape;1311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Instructions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2"/>
          <p:cNvSpPr txBox="1"/>
          <p:nvPr/>
        </p:nvSpPr>
        <p:spPr>
          <a:xfrm>
            <a:off x="-12300" y="1810000"/>
            <a:ext cx="9168600" cy="15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list_items = n</a:t>
            </a:r>
            <a:r>
              <a:rPr lang="en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instructions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i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…</a:t>
            </a:r>
            <a:endParaRPr sz="480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(n = list.length)</a:t>
            </a:r>
            <a:endParaRPr sz="48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18" name="Google Shape;1318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Instructions</a:t>
            </a:r>
            <a:endParaRPr/>
          </a:p>
        </p:txBody>
      </p:sp>
      <p:sp>
        <p:nvSpPr>
          <p:cNvPr id="1319" name="Google Shape;1319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93"/>
          <p:cNvSpPr txBox="1"/>
          <p:nvPr/>
        </p:nvSpPr>
        <p:spPr>
          <a:xfrm>
            <a:off x="-1230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more efficient.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Verdict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94"/>
          <p:cNvSpPr txBox="1"/>
          <p:nvPr/>
        </p:nvSpPr>
        <p:spPr>
          <a:xfrm>
            <a:off x="5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But</a:t>
            </a:r>
            <a:r>
              <a:rPr lang="en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list_items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isn’t bad.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3" name="Google Shape;1333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Verdict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9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Complexity</a:t>
            </a:r>
            <a:endParaRPr/>
          </a:p>
        </p:txBody>
      </p:sp>
      <p:sp>
        <p:nvSpPr>
          <p:cNvPr id="1340" name="Google Shape;1340;p9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96"/>
          <p:cNvSpPr txBox="1"/>
          <p:nvPr/>
        </p:nvSpPr>
        <p:spPr>
          <a:xfrm>
            <a:off x="304800" y="1943100"/>
            <a:ext cx="8686800" cy="1038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always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executes one instruction…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7" name="Google Shape;1347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Quantifying Efficiency</a:t>
            </a:r>
            <a:endParaRPr/>
          </a:p>
        </p:txBody>
      </p:sp>
      <p:sp>
        <p:nvSpPr>
          <p:cNvPr id="1348" name="Google Shape;1348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Check-In</a:t>
            </a:r>
            <a:endParaRPr/>
          </a:p>
        </p:txBody>
      </p:sp>
      <p:sp>
        <p:nvSpPr>
          <p:cNvPr id="1089" name="Google Shape;1089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97"/>
          <p:cNvSpPr txBox="1"/>
          <p:nvPr/>
        </p:nvSpPr>
        <p:spPr>
          <a:xfrm>
            <a:off x="-1230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…no matter how long the array is.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5" name="Google Shape;1355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" name="Google Shape;1362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7888" y="1400175"/>
            <a:ext cx="6628225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/>
              <a:t> takes the same amount of time on any input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99"/>
          <p:cNvSpPr txBox="1"/>
          <p:nvPr/>
        </p:nvSpPr>
        <p:spPr>
          <a:xfrm>
            <a:off x="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list_items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needs </a:t>
            </a:r>
            <a:r>
              <a:rPr lang="en" sz="4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n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instructions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1" name="Google Shape;1371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Quantifying Efficiency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8" name="Google Shape;1378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7" y="1867972"/>
            <a:ext cx="7630725" cy="17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100"/>
          <p:cNvSpPr txBox="1">
            <a:spLocks noGrp="1"/>
          </p:cNvSpPr>
          <p:nvPr>
            <p:ph type="subTitle" idx="1"/>
          </p:nvPr>
        </p:nvSpPr>
        <p:spPr>
          <a:xfrm>
            <a:off x="259650" y="117272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One 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 sz="2400"/>
              <a:t> per item: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01"/>
          <p:cNvSpPr txBox="1"/>
          <p:nvPr/>
        </p:nvSpPr>
        <p:spPr>
          <a:xfrm>
            <a:off x="304800" y="2294751"/>
            <a:ext cx="8686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fast…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7" name="Google Shape;1387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02"/>
          <p:cNvSpPr txBox="1"/>
          <p:nvPr/>
        </p:nvSpPr>
        <p:spPr>
          <a:xfrm>
            <a:off x="1230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…but not free.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5" name="Google Shape;1395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03"/>
          <p:cNvSpPr txBox="1"/>
          <p:nvPr/>
        </p:nvSpPr>
        <p:spPr>
          <a:xfrm>
            <a:off x="103550" y="2294700"/>
            <a:ext cx="904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Longer arrays = more time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3" name="Google Shape;1403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04"/>
          <p:cNvSpPr txBox="1"/>
          <p:nvPr/>
        </p:nvSpPr>
        <p:spPr>
          <a:xfrm>
            <a:off x="0" y="2052300"/>
            <a:ext cx="91440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Double array length = Double time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Triple array length = Triple time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1" name="Google Shape;1411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05"/>
          <p:cNvSpPr txBox="1"/>
          <p:nvPr/>
        </p:nvSpPr>
        <p:spPr>
          <a:xfrm>
            <a:off x="-1230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other words…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9" name="Google Shape;1419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06"/>
          <p:cNvSpPr txBox="1"/>
          <p:nvPr/>
        </p:nvSpPr>
        <p:spPr>
          <a:xfrm>
            <a:off x="0" y="1920100"/>
            <a:ext cx="914400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running time of </a:t>
            </a: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b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list_items</a:t>
            </a:r>
            <a: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scale differently.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/>
          </a:p>
        </p:txBody>
      </p:sp>
      <p:sp>
        <p:nvSpPr>
          <p:cNvPr id="1428" name="Google Shape;1428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Status</a:t>
            </a:r>
            <a:endParaRPr/>
          </a:p>
        </p:txBody>
      </p:sp>
      <p:sp>
        <p:nvSpPr>
          <p:cNvPr id="1097" name="Google Shape;1097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Smooth sailing?</a:t>
            </a:r>
            <a:endParaRPr sz="3600"/>
          </a:p>
        </p:txBody>
      </p:sp>
      <p:cxnSp>
        <p:nvCxnSpPr>
          <p:cNvPr id="1098" name="Google Shape;1098;p71"/>
          <p:cNvCxnSpPr/>
          <p:nvPr/>
        </p:nvCxnSpPr>
        <p:spPr>
          <a:xfrm>
            <a:off x="274375" y="640080"/>
            <a:ext cx="766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07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Time complexity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=</a:t>
            </a:r>
            <a:r>
              <a:rPr lang="en" b="1"/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rate at which algorithm </a:t>
            </a:r>
            <a:r>
              <a:rPr lang="en" b="1"/>
              <a:t>slows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as input </a:t>
            </a:r>
            <a:r>
              <a:rPr lang="en" b="1"/>
              <a:t>grows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08"/>
          <p:cNvSpPr txBox="1"/>
          <p:nvPr/>
        </p:nvSpPr>
        <p:spPr>
          <a:xfrm>
            <a:off x="0" y="2294700"/>
            <a:ext cx="916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</a:t>
            </a:r>
            <a:r>
              <a:rPr lang="en" sz="4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always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one instruction.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1" name="Google Shape;1441;p1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Quantifying Efficiency</a:t>
            </a:r>
            <a:endParaRPr/>
          </a:p>
        </p:txBody>
      </p:sp>
      <p:sp>
        <p:nvSpPr>
          <p:cNvPr id="1442" name="Google Shape;1442;p1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0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Running time </a:t>
            </a:r>
            <a:r>
              <a:rPr lang="en" b="1"/>
              <a:t>does not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slow for larger inputs.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10"/>
          <p:cNvSpPr txBox="1"/>
          <p:nvPr/>
        </p:nvSpPr>
        <p:spPr>
          <a:xfrm>
            <a:off x="0" y="2294700"/>
            <a:ext cx="916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other words…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5" name="Google Shape;1455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11"/>
          <p:cNvSpPr txBox="1"/>
          <p:nvPr/>
        </p:nvSpPr>
        <p:spPr>
          <a:xfrm>
            <a:off x="0" y="1943100"/>
            <a:ext cx="91440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running time of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is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constant</a:t>
            </a: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4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63" name="Google Shape;1463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1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12"/>
          <p:cNvSpPr txBox="1"/>
          <p:nvPr/>
        </p:nvSpPr>
        <p:spPr>
          <a:xfrm>
            <a:off x="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list_items</a:t>
            </a:r>
            <a:r>
              <a:rPr lang="en" sz="4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takes</a:t>
            </a:r>
            <a:r>
              <a:rPr lang="en" sz="4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4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n</a:t>
            </a:r>
            <a:r>
              <a:rPr lang="en" sz="4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instructions</a:t>
            </a:r>
            <a:endParaRPr sz="4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71" name="Google Shape;1471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1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Running time </a:t>
            </a:r>
            <a:r>
              <a:rPr lang="en" sz="4800" b="1"/>
              <a:t>depends on array</a:t>
            </a: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Quantifying Efficiency</a:t>
            </a:r>
            <a:endParaRPr/>
          </a:p>
        </p:txBody>
      </p:sp>
      <p:sp>
        <p:nvSpPr>
          <p:cNvPr id="1485" name="Google Shape;1485;p114"/>
          <p:cNvSpPr txBox="1">
            <a:spLocks noGrp="1"/>
          </p:cNvSpPr>
          <p:nvPr>
            <p:ph type="subTitle" idx="1"/>
          </p:nvPr>
        </p:nvSpPr>
        <p:spPr>
          <a:xfrm>
            <a:off x="0" y="1492950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Double array length, </a:t>
            </a:r>
            <a:br>
              <a:rPr lang="en" sz="4800"/>
            </a:br>
            <a:r>
              <a:rPr lang="en" sz="4800"/>
              <a:t>double time,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etc…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Quantifying Efficiency</a:t>
            </a:r>
            <a:endParaRPr/>
          </a:p>
        </p:txBody>
      </p:sp>
      <p:sp>
        <p:nvSpPr>
          <p:cNvPr id="1492" name="Google Shape;1492;p115"/>
          <p:cNvSpPr txBox="1">
            <a:spLocks noGrp="1"/>
          </p:cNvSpPr>
          <p:nvPr>
            <p:ph type="subTitle" idx="1"/>
          </p:nvPr>
        </p:nvSpPr>
        <p:spPr>
          <a:xfrm>
            <a:off x="0" y="1492950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Running time </a:t>
            </a:r>
            <a:r>
              <a:rPr lang="en" sz="4800" b="1"/>
              <a:t>increases linearly </a:t>
            </a: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with array length.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1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 Notation</a:t>
            </a:r>
            <a:endParaRPr/>
          </a:p>
        </p:txBody>
      </p:sp>
      <p:sp>
        <p:nvSpPr>
          <p:cNvPr id="1499" name="Google Shape;1499;p1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Project Check-In: Deliverable #1 is Due by the End of Today’s Class </a:t>
            </a:r>
            <a:endParaRPr sz="2200"/>
          </a:p>
        </p:txBody>
      </p:sp>
      <p:sp>
        <p:nvSpPr>
          <p:cNvPr id="1105" name="Google Shape;1105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send the following to your Instructor and TAs:</a:t>
            </a:r>
            <a:endParaRPr/>
          </a:p>
        </p:txBody>
      </p:sp>
      <p:sp>
        <p:nvSpPr>
          <p:cNvPr id="1106" name="Google Shape;1106;p7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by the end of the day!</a:t>
            </a:r>
            <a:endParaRPr/>
          </a:p>
        </p:txBody>
      </p:sp>
      <p:sp>
        <p:nvSpPr>
          <p:cNvPr id="1107" name="Google Shape;1107;p7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72"/>
          <p:cNvSpPr txBox="1">
            <a:spLocks noGrp="1"/>
          </p:cNvSpPr>
          <p:nvPr>
            <p:ph type="subTitle" idx="1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Overview of intended application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9" name="Google Shape;1109;p7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7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7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72"/>
          <p:cNvSpPr txBox="1">
            <a:spLocks noGrp="1"/>
          </p:cNvSpPr>
          <p:nvPr>
            <p:ph type="subTitle" idx="2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Detailed screen-by-screen UI layouts with annotations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72"/>
          <p:cNvSpPr txBox="1">
            <a:spLocks noGrp="1"/>
          </p:cNvSpPr>
          <p:nvPr>
            <p:ph type="subTitle" idx="3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Breakdown of group member roles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72"/>
          <p:cNvSpPr txBox="1">
            <a:spLocks noGrp="1"/>
          </p:cNvSpPr>
          <p:nvPr>
            <p:ph type="subTitle" idx="4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Screenshot of project management tool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5" name="Google Shape;1115;p72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72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72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72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06" name="Google Shape;1506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11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117"/>
          <p:cNvSpPr txBox="1">
            <a:spLocks noGrp="1"/>
          </p:cNvSpPr>
          <p:nvPr>
            <p:ph type="subTitle" idx="1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O Notation lets us describe how running time scales when we increase the input size (</a:t>
            </a:r>
            <a:r>
              <a:rPr lang="en-US" dirty="0"/>
              <a:t>N</a:t>
            </a:r>
            <a:r>
              <a:rPr lang="en" dirty="0"/>
              <a:t>).</a:t>
            </a:r>
            <a:endParaRPr dirty="0"/>
          </a:p>
        </p:txBody>
      </p:sp>
      <p:sp>
        <p:nvSpPr>
          <p:cNvPr id="1509" name="Google Shape;1509;p11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17"/>
          <p:cNvSpPr txBox="1">
            <a:spLocks noGrp="1"/>
          </p:cNvSpPr>
          <p:nvPr>
            <p:ph type="subTitle" idx="2"/>
          </p:nvPr>
        </p:nvSpPr>
        <p:spPr>
          <a:xfrm>
            <a:off x="250" y="1697950"/>
            <a:ext cx="850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It is denoted with a big O and the growth factor in parentheses.</a:t>
            </a:r>
            <a:endParaRPr sz="1800" dirty="0"/>
          </a:p>
        </p:txBody>
      </p:sp>
      <p:sp>
        <p:nvSpPr>
          <p:cNvPr id="1511" name="Google Shape;1511;p117"/>
          <p:cNvSpPr/>
          <p:nvPr/>
        </p:nvSpPr>
        <p:spPr>
          <a:xfrm>
            <a:off x="1654675" y="2758225"/>
            <a:ext cx="72276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117"/>
          <p:cNvSpPr txBox="1">
            <a:spLocks noGrp="1"/>
          </p:cNvSpPr>
          <p:nvPr>
            <p:ph type="subTitle" idx="3"/>
          </p:nvPr>
        </p:nvSpPr>
        <p:spPr>
          <a:xfrm>
            <a:off x="609575" y="2771925"/>
            <a:ext cx="8272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head =&gt; O(1)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 dirty="0"/>
              <a:t>Grows like “1” (i.e., running time never grows)</a:t>
            </a:r>
            <a:endParaRPr dirty="0"/>
          </a:p>
        </p:txBody>
      </p:sp>
      <p:sp>
        <p:nvSpPr>
          <p:cNvPr id="1513" name="Google Shape;1513;p117"/>
          <p:cNvSpPr/>
          <p:nvPr/>
        </p:nvSpPr>
        <p:spPr>
          <a:xfrm>
            <a:off x="1654675" y="3280850"/>
            <a:ext cx="72276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117"/>
          <p:cNvSpPr txBox="1">
            <a:spLocks noGrp="1"/>
          </p:cNvSpPr>
          <p:nvPr>
            <p:ph type="subTitle" idx="4"/>
          </p:nvPr>
        </p:nvSpPr>
        <p:spPr>
          <a:xfrm>
            <a:off x="609525" y="3294550"/>
            <a:ext cx="827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list_items =&gt; O(</a:t>
            </a:r>
            <a:r>
              <a:rPr lang="en-US" sz="18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N</a:t>
            </a:r>
            <a:r>
              <a:rPr lang="en" sz="18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" sz="18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Grows like “n” (i.e., gets bigger as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gets bigger)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5" name="Google Shape;1515;p11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11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117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039343" y="27833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117"/>
          <p:cNvPicPr preferRelativeResize="0"/>
          <p:nvPr/>
        </p:nvPicPr>
        <p:blipFill rotWithShape="1">
          <a:blip r:embed="rId4">
            <a:alphaModFix/>
          </a:blip>
          <a:srcRect t="2883" b="2892"/>
          <a:stretch/>
        </p:blipFill>
        <p:spPr>
          <a:xfrm>
            <a:off x="1039343" y="3300322"/>
            <a:ext cx="520980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117"/>
          <p:cNvSpPr txBox="1">
            <a:spLocks noGrp="1"/>
          </p:cNvSpPr>
          <p:nvPr>
            <p:ph type="subTitle" idx="5"/>
          </p:nvPr>
        </p:nvSpPr>
        <p:spPr>
          <a:xfrm>
            <a:off x="1039350" y="2343150"/>
            <a:ext cx="3710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Examples:</a:t>
            </a:r>
            <a:endParaRPr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26" name="Google Shape;1526;p1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118"/>
          <p:cNvSpPr txBox="1">
            <a:spLocks noGrp="1"/>
          </p:cNvSpPr>
          <p:nvPr>
            <p:ph type="body" idx="3"/>
          </p:nvPr>
        </p:nvSpPr>
        <p:spPr>
          <a:xfrm>
            <a:off x="175" y="2302125"/>
            <a:ext cx="9144000" cy="2604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3600"/>
              <a:t>There are other Big O “classes.”</a:t>
            </a:r>
            <a:endParaRPr sz="36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3" name="Google Shape;1533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9381" y="1074228"/>
            <a:ext cx="6732853" cy="2691993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119"/>
          <p:cNvSpPr txBox="1"/>
          <p:nvPr/>
        </p:nvSpPr>
        <p:spPr>
          <a:xfrm>
            <a:off x="152400" y="4057650"/>
            <a:ext cx="8686800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Inconsolata"/>
                <a:sym typeface="Inconsolata"/>
              </a:rPr>
              <a:t>N</a:t>
            </a:r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steps for each of the</a:t>
            </a:r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 dirty="0">
                <a:solidFill>
                  <a:schemeClr val="dk1"/>
                </a:solidFill>
                <a:latin typeface="Inconsolata"/>
                <a:sym typeface="Inconsolata"/>
              </a:rPr>
              <a:t>N</a:t>
            </a:r>
            <a:r>
              <a:rPr lang="en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items in</a:t>
            </a:r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list</a:t>
            </a:r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(!)</a:t>
            </a:r>
            <a:endParaRPr sz="3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p1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20"/>
          <p:cNvSpPr txBox="1"/>
          <p:nvPr/>
        </p:nvSpPr>
        <p:spPr>
          <a:xfrm>
            <a:off x="304800" y="1943100"/>
            <a:ext cx="8686800" cy="152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2x length = 4x time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3x length = 9x time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nx length = n</a:t>
            </a:r>
            <a:r>
              <a:rPr lang="en" sz="4200" baseline="30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2" name="Google Shape;1542;p1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43" name="Google Shape;1543;p1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21"/>
          <p:cNvSpPr txBox="1"/>
          <p:nvPr/>
        </p:nvSpPr>
        <p:spPr>
          <a:xfrm>
            <a:off x="0" y="1943100"/>
            <a:ext cx="91440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Running time grows </a:t>
            </a:r>
            <a:b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</a:t>
            </a:r>
            <a:r>
              <a:rPr lang="en" sz="4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square</a:t>
            </a: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of input.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0" name="Google Shape;1550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51" name="Google Shape;1551;p1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22"/>
          <p:cNvSpPr txBox="1"/>
          <p:nvPr/>
        </p:nvSpPr>
        <p:spPr>
          <a:xfrm>
            <a:off x="0" y="1943100"/>
            <a:ext cx="9144000" cy="15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find_duplicates</a:t>
            </a:r>
            <a:r>
              <a:rPr lang="en" sz="4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=&gt;</a:t>
            </a: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O(n</a:t>
            </a:r>
            <a:r>
              <a:rPr lang="en" sz="4200" baseline="30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Quadratic</a:t>
            </a: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2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time complexity</a:t>
            </a:r>
            <a:endParaRPr sz="42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8" name="Google Shape;1558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59" name="Google Shape;1559;p1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0" name="Google Shape;156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50" y="3245775"/>
            <a:ext cx="713025" cy="6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710725" y="3294475"/>
            <a:ext cx="713025" cy="6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2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Big O: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MAJOR INSIGHT!</a:t>
            </a:r>
            <a:endParaRPr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74" name="Google Shape;1574;p1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575" name="Google Shape;1575;p124"/>
          <p:cNvGraphicFramePr/>
          <p:nvPr>
            <p:extLst>
              <p:ext uri="{D42A27DB-BD31-4B8C-83A1-F6EECF244321}">
                <p14:modId xmlns:p14="http://schemas.microsoft.com/office/powerpoint/2010/main" val="3842750071"/>
              </p:ext>
            </p:extLst>
          </p:nvPr>
        </p:nvGraphicFramePr>
        <p:xfrm>
          <a:off x="185101" y="2056463"/>
          <a:ext cx="8855241" cy="95955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2951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0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82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9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 nested</a:t>
                      </a:r>
                      <a:endParaRPr sz="105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4200">
                          <a:solidFill>
                            <a:schemeClr val="lt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for</a:t>
                      </a:r>
                      <a:endParaRPr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loops </a:t>
                      </a: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is often</a:t>
                      </a:r>
                      <a:r>
                        <a:rPr lang="en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O(</a:t>
                      </a: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</a:t>
                      </a:r>
                      <a:r>
                        <a:rPr lang="en" sz="3200" baseline="30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05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25"/>
          <p:cNvSpPr txBox="1">
            <a:spLocks noGrp="1"/>
          </p:cNvSpPr>
          <p:nvPr>
            <p:ph type="title"/>
          </p:nvPr>
        </p:nvSpPr>
        <p:spPr>
          <a:xfrm>
            <a:off x="2544050" y="1841450"/>
            <a:ext cx="5770200" cy="21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NOT COINCIDENCE!</a:t>
            </a:r>
            <a:endParaRPr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26"/>
          <p:cNvSpPr txBox="1"/>
          <p:nvPr/>
        </p:nvSpPr>
        <p:spPr>
          <a:xfrm>
            <a:off x="0" y="1943100"/>
            <a:ext cx="9144000" cy="15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nested for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loops ~ O(n</a:t>
            </a:r>
            <a:r>
              <a:rPr lang="en" sz="4200" baseline="30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3</a:t>
            </a: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Etc.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8" name="Google Shape;1588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89" name="Google Shape;1589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 Context</a:t>
            </a:r>
            <a:endParaRPr/>
          </a:p>
        </p:txBody>
      </p:sp>
      <p:sp>
        <p:nvSpPr>
          <p:cNvPr id="1125" name="Google Shape;1125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27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Big O: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One More...</a:t>
            </a:r>
            <a:endParaRPr b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02" name="Google Shape;1602;p1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fast is binary search?</a:t>
            </a:r>
            <a:endParaRPr/>
          </a:p>
        </p:txBody>
      </p:sp>
      <p:grpSp>
        <p:nvGrpSpPr>
          <p:cNvPr id="1603" name="Google Shape;1603;p128"/>
          <p:cNvGrpSpPr/>
          <p:nvPr/>
        </p:nvGrpSpPr>
        <p:grpSpPr>
          <a:xfrm>
            <a:off x="2563975" y="1025125"/>
            <a:ext cx="4016050" cy="3703525"/>
            <a:chOff x="2602125" y="1025125"/>
            <a:chExt cx="4016050" cy="3703525"/>
          </a:xfrm>
        </p:grpSpPr>
        <p:sp>
          <p:nvSpPr>
            <p:cNvPr id="1604" name="Google Shape;1604;p128"/>
            <p:cNvSpPr/>
            <p:nvPr/>
          </p:nvSpPr>
          <p:spPr>
            <a:xfrm>
              <a:off x="5331175" y="4085150"/>
              <a:ext cx="643500" cy="64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13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5" name="Google Shape;1605;p128"/>
            <p:cNvSpPr/>
            <p:nvPr/>
          </p:nvSpPr>
          <p:spPr>
            <a:xfrm>
              <a:off x="2602125" y="2961900"/>
              <a:ext cx="643500" cy="64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6" name="Google Shape;1606;p128"/>
            <p:cNvSpPr/>
            <p:nvPr/>
          </p:nvSpPr>
          <p:spPr>
            <a:xfrm>
              <a:off x="4492975" y="4085150"/>
              <a:ext cx="643500" cy="64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7" name="Google Shape;1607;p128"/>
            <p:cNvSpPr/>
            <p:nvPr/>
          </p:nvSpPr>
          <p:spPr>
            <a:xfrm>
              <a:off x="3349975" y="4085150"/>
              <a:ext cx="643500" cy="64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608" name="Google Shape;1608;p128"/>
            <p:cNvCxnSpPr/>
            <p:nvPr/>
          </p:nvCxnSpPr>
          <p:spPr>
            <a:xfrm>
              <a:off x="4560775" y="1330300"/>
              <a:ext cx="592800" cy="645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09" name="Google Shape;1609;p128"/>
            <p:cNvCxnSpPr/>
            <p:nvPr/>
          </p:nvCxnSpPr>
          <p:spPr>
            <a:xfrm rot="1019138">
              <a:off x="5562583" y="2459470"/>
              <a:ext cx="615133" cy="379018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10" name="Google Shape;1610;p128"/>
            <p:cNvCxnSpPr/>
            <p:nvPr/>
          </p:nvCxnSpPr>
          <p:spPr>
            <a:xfrm rot="-1019138" flipH="1">
              <a:off x="5734808" y="3586095"/>
              <a:ext cx="615133" cy="379018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11" name="Google Shape;1611;p128"/>
            <p:cNvCxnSpPr/>
            <p:nvPr/>
          </p:nvCxnSpPr>
          <p:spPr>
            <a:xfrm flipH="1">
              <a:off x="3942625" y="1386750"/>
              <a:ext cx="592800" cy="645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12" name="Google Shape;1612;p128"/>
            <p:cNvCxnSpPr/>
            <p:nvPr/>
          </p:nvCxnSpPr>
          <p:spPr>
            <a:xfrm>
              <a:off x="3677250" y="2248800"/>
              <a:ext cx="592800" cy="645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13" name="Google Shape;1613;p128"/>
            <p:cNvCxnSpPr/>
            <p:nvPr/>
          </p:nvCxnSpPr>
          <p:spPr>
            <a:xfrm flipH="1">
              <a:off x="2988750" y="2248800"/>
              <a:ext cx="592800" cy="645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14" name="Google Shape;1614;p128"/>
            <p:cNvSpPr/>
            <p:nvPr/>
          </p:nvSpPr>
          <p:spPr>
            <a:xfrm>
              <a:off x="3313325" y="1878175"/>
              <a:ext cx="643500" cy="64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5" name="Google Shape;1615;p128"/>
            <p:cNvSpPr/>
            <p:nvPr/>
          </p:nvSpPr>
          <p:spPr>
            <a:xfrm>
              <a:off x="4250250" y="1025125"/>
              <a:ext cx="643500" cy="64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8</a:t>
              </a:r>
              <a:endPara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616" name="Google Shape;1616;p128"/>
            <p:cNvSpPr/>
            <p:nvPr/>
          </p:nvSpPr>
          <p:spPr>
            <a:xfrm>
              <a:off x="5974675" y="2885700"/>
              <a:ext cx="643500" cy="64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14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617" name="Google Shape;1617;p128"/>
            <p:cNvCxnSpPr/>
            <p:nvPr/>
          </p:nvCxnSpPr>
          <p:spPr>
            <a:xfrm>
              <a:off x="4210863" y="3363050"/>
              <a:ext cx="592800" cy="645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18" name="Google Shape;1618;p128"/>
            <p:cNvCxnSpPr/>
            <p:nvPr/>
          </p:nvCxnSpPr>
          <p:spPr>
            <a:xfrm flipH="1">
              <a:off x="3677238" y="3363050"/>
              <a:ext cx="592800" cy="645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19" name="Google Shape;1619;p128"/>
            <p:cNvSpPr/>
            <p:nvPr/>
          </p:nvSpPr>
          <p:spPr>
            <a:xfrm>
              <a:off x="3917275" y="2961900"/>
              <a:ext cx="643500" cy="64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0" name="Google Shape;1620;p128"/>
            <p:cNvSpPr/>
            <p:nvPr/>
          </p:nvSpPr>
          <p:spPr>
            <a:xfrm>
              <a:off x="5153425" y="1900775"/>
              <a:ext cx="643500" cy="64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27" name="Google Shape;1627;p1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What is the Big O of binary search?</a:t>
            </a:r>
            <a:endParaRPr sz="2400" b="1" dirty="0"/>
          </a:p>
        </p:txBody>
      </p:sp>
      <p:sp>
        <p:nvSpPr>
          <p:cNvPr id="1628" name="Google Shape;1628;p1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O(1)</a:t>
            </a:r>
            <a:endParaRPr sz="2400"/>
          </a:p>
        </p:txBody>
      </p:sp>
      <p:sp>
        <p:nvSpPr>
          <p:cNvPr id="1629" name="Google Shape;1629;p1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O(n)</a:t>
            </a:r>
            <a:endParaRPr sz="2400"/>
          </a:p>
        </p:txBody>
      </p:sp>
      <p:sp>
        <p:nvSpPr>
          <p:cNvPr id="1630" name="Google Shape;1630;p1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O(N</a:t>
            </a:r>
            <a:r>
              <a:rPr lang="en" sz="2400" baseline="30000" dirty="0"/>
              <a:t>2</a:t>
            </a:r>
            <a:r>
              <a:rPr lang="en" sz="2400" dirty="0"/>
              <a:t>)</a:t>
            </a:r>
            <a:endParaRPr sz="2400" dirty="0"/>
          </a:p>
        </p:txBody>
      </p:sp>
      <p:sp>
        <p:nvSpPr>
          <p:cNvPr id="1631" name="Google Shape;1631;p1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Something else?</a:t>
            </a:r>
            <a:endParaRPr sz="24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7" name="Google Shape;163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454" y="1193175"/>
            <a:ext cx="3075092" cy="357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39" name="Google Shape;1639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Something else? Why?!</a:t>
            </a:r>
            <a:r>
              <a:rPr lang="en" b="1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" name="Google Shape;1645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064" y="1922927"/>
            <a:ext cx="8189875" cy="7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Google Shape;1646;p1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endParaRPr/>
          </a:p>
        </p:txBody>
      </p:sp>
      <p:sp>
        <p:nvSpPr>
          <p:cNvPr id="1647" name="Google Shape;1647;p1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Binary search this array by hand, for 3, then 9.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Count the steps.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13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4" name="Google Shape;1654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064" y="1922927"/>
            <a:ext cx="8189875" cy="7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5" name="Google Shape;1655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endParaRPr/>
          </a:p>
        </p:txBody>
      </p:sp>
      <p:sp>
        <p:nvSpPr>
          <p:cNvPr id="1656" name="Google Shape;1656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Binary search this array by hand, for 3, then 9.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Count the steps.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13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132"/>
          <p:cNvSpPr txBox="1"/>
          <p:nvPr/>
        </p:nvSpPr>
        <p:spPr>
          <a:xfrm>
            <a:off x="477075" y="2931250"/>
            <a:ext cx="59178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Answer: </a:t>
            </a:r>
            <a:r>
              <a:rPr lang="en" sz="360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3 Steps</a:t>
            </a:r>
            <a:endParaRPr sz="36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33"/>
          <p:cNvSpPr txBox="1"/>
          <p:nvPr/>
        </p:nvSpPr>
        <p:spPr>
          <a:xfrm>
            <a:off x="0" y="19431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 the digits 11–20. Repeat.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5" name="Google Shape;1665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66" name="Google Shape;1666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34"/>
          <p:cNvSpPr txBox="1"/>
          <p:nvPr/>
        </p:nvSpPr>
        <p:spPr>
          <a:xfrm>
            <a:off x="0" y="19431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 the digits 11–20. Repeat.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3" name="Google Shape;1673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74" name="Google Shape;1674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134"/>
          <p:cNvSpPr txBox="1"/>
          <p:nvPr/>
        </p:nvSpPr>
        <p:spPr>
          <a:xfrm>
            <a:off x="1009350" y="2931250"/>
            <a:ext cx="53856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Answer: </a:t>
            </a:r>
            <a:r>
              <a:rPr lang="en" sz="360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4 Steps (!)</a:t>
            </a:r>
            <a:endParaRPr sz="36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35"/>
          <p:cNvSpPr txBox="1">
            <a:spLocks noGrp="1"/>
          </p:cNvSpPr>
          <p:nvPr>
            <p:ph type="title"/>
          </p:nvPr>
        </p:nvSpPr>
        <p:spPr>
          <a:xfrm>
            <a:off x="2544050" y="1919000"/>
            <a:ext cx="6726600" cy="8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/>
              <a:t>Much</a:t>
            </a:r>
            <a:r>
              <a:rPr lang="en" sz="4200">
                <a:latin typeface="Roboto Light"/>
                <a:ea typeface="Roboto Light"/>
                <a:cs typeface="Roboto Light"/>
                <a:sym typeface="Roboto Light"/>
              </a:rPr>
              <a:t> faster than linear.</a:t>
            </a:r>
            <a:endParaRPr sz="42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36"/>
          <p:cNvSpPr txBox="1"/>
          <p:nvPr/>
        </p:nvSpPr>
        <p:spPr>
          <a:xfrm>
            <a:off x="0" y="1943100"/>
            <a:ext cx="9144000" cy="16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(input size)</a:t>
            </a:r>
            <a:r>
              <a:rPr lang="en" sz="4200" baseline="30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~ 2x running time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(input size)</a:t>
            </a:r>
            <a:r>
              <a:rPr lang="en" sz="4200" baseline="30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~ 3x running time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baseline="30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 i="1" baseline="30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Etc.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8" name="Google Shape;1688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89" name="Google Shape;1689;p1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74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6000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/>
              <a:t>Welcome to… 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Computer Science Fundamentals!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37"/>
          <p:cNvSpPr txBox="1"/>
          <p:nvPr/>
        </p:nvSpPr>
        <p:spPr>
          <a:xfrm>
            <a:off x="0" y="19431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is O(l</a:t>
            </a:r>
            <a:r>
              <a:rPr lang="en-US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 sz="4200" baseline="-25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N).</a:t>
            </a:r>
            <a:endParaRPr sz="4200" b="1" i="1" baseline="30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6" name="Google Shape;1696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97" name="Google Shape;1697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38"/>
          <p:cNvSpPr txBox="1"/>
          <p:nvPr/>
        </p:nvSpPr>
        <p:spPr>
          <a:xfrm>
            <a:off x="304800" y="1943100"/>
            <a:ext cx="8686800" cy="1038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 sz="4200" baseline="-25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 = how many times do I divide </a:t>
            </a:r>
            <a:r>
              <a:rPr lang="en-US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sz="4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by 2 to get to 1?</a:t>
            </a:r>
            <a:endParaRPr sz="4200" b="1" i="1" baseline="30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4" name="Google Shape;1704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705" name="Google Shape;1705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39"/>
          <p:cNvSpPr txBox="1"/>
          <p:nvPr/>
        </p:nvSpPr>
        <p:spPr>
          <a:xfrm>
            <a:off x="304800" y="1943100"/>
            <a:ext cx="86868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l</a:t>
            </a:r>
            <a:r>
              <a:rPr lang="en-US" sz="4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" sz="4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42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4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8?</a:t>
            </a:r>
            <a:endParaRPr sz="4200" b="1" i="1" baseline="30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Logarithm Example</a:t>
            </a:r>
            <a:endParaRPr/>
          </a:p>
        </p:txBody>
      </p:sp>
      <p:sp>
        <p:nvSpPr>
          <p:cNvPr id="1713" name="Google Shape;1713;p1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40"/>
          <p:cNvSpPr txBox="1"/>
          <p:nvPr/>
        </p:nvSpPr>
        <p:spPr>
          <a:xfrm>
            <a:off x="-12300" y="1943100"/>
            <a:ext cx="9144000" cy="15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 / 2 = 4 (1)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 / 2 = 2 (2)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/ 2 = 1 (</a:t>
            </a:r>
            <a:r>
              <a:rPr lang="en" sz="4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4200" b="1" i="1" baseline="30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0" name="Google Shape;1720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Logarithm Example</a:t>
            </a:r>
            <a:endParaRPr/>
          </a:p>
        </p:txBody>
      </p:sp>
      <p:sp>
        <p:nvSpPr>
          <p:cNvPr id="1721" name="Google Shape;1721;p1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141"/>
          <p:cNvSpPr txBox="1"/>
          <p:nvPr/>
        </p:nvSpPr>
        <p:spPr>
          <a:xfrm>
            <a:off x="304800" y="1943100"/>
            <a:ext cx="8686800" cy="120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sz="4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4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 sz="4200" b="1" baseline="-25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4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 = 3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b="1" i="1" baseline="30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8" name="Google Shape;1728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Logarithm Example</a:t>
            </a:r>
            <a:endParaRPr/>
          </a:p>
        </p:txBody>
      </p:sp>
      <p:sp>
        <p:nvSpPr>
          <p:cNvPr id="1729" name="Google Shape;1729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42"/>
          <p:cNvSpPr txBox="1"/>
          <p:nvPr/>
        </p:nvSpPr>
        <p:spPr>
          <a:xfrm>
            <a:off x="-50" y="19431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Don’t worry about it.</a:t>
            </a:r>
            <a:endParaRPr sz="4200" b="1" i="1" baseline="30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6" name="Google Shape;1736;p1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Logarithm Example</a:t>
            </a:r>
            <a:endParaRPr/>
          </a:p>
        </p:txBody>
      </p:sp>
      <p:sp>
        <p:nvSpPr>
          <p:cNvPr id="1737" name="Google Shape;1737;p1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 Review</a:t>
            </a:r>
            <a:endParaRPr/>
          </a:p>
        </p:txBody>
      </p:sp>
      <p:graphicFrame>
        <p:nvGraphicFramePr>
          <p:cNvPr id="1743" name="Google Shape;1743;p143"/>
          <p:cNvGraphicFramePr/>
          <p:nvPr>
            <p:extLst>
              <p:ext uri="{D42A27DB-BD31-4B8C-83A1-F6EECF244321}">
                <p14:modId xmlns:p14="http://schemas.microsoft.com/office/powerpoint/2010/main" val="1251779090"/>
              </p:ext>
            </p:extLst>
          </p:nvPr>
        </p:nvGraphicFramePr>
        <p:xfrm>
          <a:off x="322525" y="1122775"/>
          <a:ext cx="8498950" cy="320480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288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head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~ O(1) 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Grows like “1” (i.e., 2x input size -&gt; 1x running time)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list_items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~ O(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Grows like “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” (i.e., 2x input size -&gt; 2x running time)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find_duplicates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~ O(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</a:t>
                      </a:r>
                      <a:r>
                        <a:rPr lang="en" sz="1800" baseline="30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Grows like “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</a:t>
                      </a:r>
                      <a:r>
                        <a:rPr lang="en" sz="1800" baseline="30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2”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(i.e., 2x input size -&gt; 4x running time)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binary_search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~ O(l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og</a:t>
                      </a:r>
                      <a:r>
                        <a:rPr lang="en-US" sz="1800" baseline="-25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Grows like “l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og</a:t>
                      </a:r>
                      <a:r>
                        <a:rPr lang="en-US" sz="1800" baseline="-25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N” (i.e, (input size)</a:t>
                      </a:r>
                      <a:r>
                        <a:rPr lang="en" sz="1800" baseline="30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-&gt; 2x running time)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8" name="Google Shape;1748;p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8487" y="1406850"/>
            <a:ext cx="4479131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9" name="Google Shape;1749;p1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 Comparisons</a:t>
            </a:r>
            <a:endParaRPr/>
          </a:p>
        </p:txBody>
      </p:sp>
      <p:sp>
        <p:nvSpPr>
          <p:cNvPr id="1750" name="Google Shape;1750;p1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4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2" name="Google Shape;1762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454" y="1193175"/>
            <a:ext cx="3075092" cy="357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Google Shape;1763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Structures? (Tricky Question)</a:t>
            </a:r>
            <a:endParaRPr/>
          </a:p>
        </p:txBody>
      </p:sp>
      <p:sp>
        <p:nvSpPr>
          <p:cNvPr id="1764" name="Google Shape;1764;p1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What is a data structure?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(And what is an example?)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Remember… </a:t>
            </a:r>
            <a:endParaRPr/>
          </a:p>
        </p:txBody>
      </p:sp>
      <p:sp>
        <p:nvSpPr>
          <p:cNvPr id="1139" name="Google Shape;1139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 fundamentals</a:t>
            </a:r>
            <a:endParaRPr/>
          </a:p>
        </p:txBody>
      </p:sp>
      <p:sp>
        <p:nvSpPr>
          <p:cNvPr id="1140" name="Google Shape;1140;p75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75"/>
          <p:cNvSpPr txBox="1">
            <a:spLocks noGrp="1"/>
          </p:cNvSpPr>
          <p:nvPr>
            <p:ph type="subTitle" idx="1"/>
          </p:nvPr>
        </p:nvSpPr>
        <p:spPr>
          <a:xfrm>
            <a:off x="12300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Fundamentals aren’t the “easy” computer science stuff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2" name="Google Shape;1142;p75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75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Rather, they are the fundamental concepts that underlie all of the work we’ve been doing to date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4" name="Google Shape;1144;p75"/>
          <p:cNvSpPr txBox="1">
            <a:spLocks noGrp="1"/>
          </p:cNvSpPr>
          <p:nvPr>
            <p:ph type="subTitle" idx="3"/>
          </p:nvPr>
        </p:nvSpPr>
        <p:spPr>
          <a:xfrm>
            <a:off x="0" y="3304875"/>
            <a:ext cx="8674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Roboto Light"/>
                <a:ea typeface="Roboto Light"/>
                <a:cs typeface="Roboto Light"/>
                <a:sym typeface="Roboto Light"/>
              </a:rPr>
              <a:t>The biggest takeaway is to understand that there are different tools to increase computational efficiency</a:t>
            </a:r>
            <a:endParaRPr sz="22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45" name="Google Shape;1145;p7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7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75" y="3071350"/>
            <a:ext cx="1073952" cy="1073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147"/>
          <p:cNvSpPr txBox="1"/>
          <p:nvPr/>
        </p:nvSpPr>
        <p:spPr>
          <a:xfrm>
            <a:off x="304800" y="1943100"/>
            <a:ext cx="8686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Before we answer that…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1" name="Google Shape;1771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Structures? (Tricky Question)</a:t>
            </a:r>
            <a:endParaRPr/>
          </a:p>
        </p:txBody>
      </p:sp>
      <p:sp>
        <p:nvSpPr>
          <p:cNvPr id="1772" name="Google Shape;1772;p1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8" name="Google Shape;1778;p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307" y="2217496"/>
            <a:ext cx="23431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1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350" y="1627231"/>
            <a:ext cx="3043238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1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307" y="2824224"/>
            <a:ext cx="3371850" cy="585788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= Data. Data Is Saved.</a:t>
            </a:r>
            <a:endParaRPr/>
          </a:p>
        </p:txBody>
      </p:sp>
      <p:sp>
        <p:nvSpPr>
          <p:cNvPr id="1782" name="Google Shape;1782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067200" cy="8433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that we write gets saved in memory.</a:t>
            </a:r>
            <a:endParaRPr/>
          </a:p>
        </p:txBody>
      </p:sp>
      <p:pic>
        <p:nvPicPr>
          <p:cNvPr id="1783" name="Google Shape;1783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1582" y="1025450"/>
            <a:ext cx="4650489" cy="30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Google Shape;1784;p148"/>
          <p:cNvSpPr/>
          <p:nvPr/>
        </p:nvSpPr>
        <p:spPr>
          <a:xfrm>
            <a:off x="3829800" y="2103575"/>
            <a:ext cx="1484400" cy="742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Ways to Save</a:t>
            </a:r>
            <a:endParaRPr/>
          </a:p>
        </p:txBody>
      </p:sp>
      <p:sp>
        <p:nvSpPr>
          <p:cNvPr id="1790" name="Google Shape;1790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can be visualized as slots. Data is then allotted to these slots.</a:t>
            </a:r>
            <a:endParaRPr/>
          </a:p>
        </p:txBody>
      </p:sp>
      <p:graphicFrame>
        <p:nvGraphicFramePr>
          <p:cNvPr id="1791" name="Google Shape;1791;p149"/>
          <p:cNvGraphicFramePr/>
          <p:nvPr/>
        </p:nvGraphicFramePr>
        <p:xfrm>
          <a:off x="336825" y="1194525"/>
          <a:ext cx="8583175" cy="356371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25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6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8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8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6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581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09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Bank 3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Bank 2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Bank 1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Bank 0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OxOOOC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Ox0008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0x0004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0x0000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07 data bus D0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D31                                          data bus (one memory cycle)                                                  D0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2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Byte Addressable Memory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Banked Memory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on My Mind</a:t>
            </a:r>
            <a:endParaRPr/>
          </a:p>
        </p:txBody>
      </p:sp>
      <p:graphicFrame>
        <p:nvGraphicFramePr>
          <p:cNvPr id="1797" name="Google Shape;1797;p150"/>
          <p:cNvGraphicFramePr/>
          <p:nvPr/>
        </p:nvGraphicFramePr>
        <p:xfrm>
          <a:off x="411675" y="2000150"/>
          <a:ext cx="8320625" cy="2811745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194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1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My Program</a:t>
                      </a:r>
                      <a:r>
                        <a:rPr lang="en" sz="1000" b="1"/>
                        <a:t> (executable)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Program's Virtual Memory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Mapping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Physical Memory 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475">
                <a:tc row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int min=10;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int max - 50;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Int main () {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Program Code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&amp;min 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&amp;max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Program Data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798" name="Google Shape;1798;p150"/>
          <p:cNvCxnSpPr/>
          <p:nvPr/>
        </p:nvCxnSpPr>
        <p:spPr>
          <a:xfrm>
            <a:off x="2381900" y="2423575"/>
            <a:ext cx="1077600" cy="2085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9" name="Google Shape;1799;p150"/>
          <p:cNvCxnSpPr/>
          <p:nvPr/>
        </p:nvCxnSpPr>
        <p:spPr>
          <a:xfrm>
            <a:off x="2351975" y="4108400"/>
            <a:ext cx="1111500" cy="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0" name="Google Shape;1800;p150"/>
          <p:cNvCxnSpPr/>
          <p:nvPr/>
        </p:nvCxnSpPr>
        <p:spPr>
          <a:xfrm rot="10800000" flipH="1">
            <a:off x="5224050" y="2400525"/>
            <a:ext cx="1875600" cy="2877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1" name="Google Shape;1801;p150"/>
          <p:cNvCxnSpPr/>
          <p:nvPr/>
        </p:nvCxnSpPr>
        <p:spPr>
          <a:xfrm rot="10800000" flipH="1">
            <a:off x="5235600" y="2895350"/>
            <a:ext cx="1866900" cy="1782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2" name="Google Shape;1802;p150"/>
          <p:cNvCxnSpPr/>
          <p:nvPr/>
        </p:nvCxnSpPr>
        <p:spPr>
          <a:xfrm>
            <a:off x="5232550" y="3073625"/>
            <a:ext cx="1887000" cy="1524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3" name="Google Shape;1803;p150"/>
          <p:cNvCxnSpPr/>
          <p:nvPr/>
        </p:nvCxnSpPr>
        <p:spPr>
          <a:xfrm rot="10800000" flipH="1">
            <a:off x="5234550" y="3508100"/>
            <a:ext cx="1887000" cy="1524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4" name="Google Shape;1804;p150"/>
          <p:cNvCxnSpPr/>
          <p:nvPr/>
        </p:nvCxnSpPr>
        <p:spPr>
          <a:xfrm>
            <a:off x="5232550" y="3660500"/>
            <a:ext cx="1887000" cy="1524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5" name="Google Shape;1805;p150"/>
          <p:cNvCxnSpPr/>
          <p:nvPr/>
        </p:nvCxnSpPr>
        <p:spPr>
          <a:xfrm rot="10800000" flipH="1">
            <a:off x="5247050" y="4103650"/>
            <a:ext cx="1864200" cy="114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6" name="Google Shape;1806;p150"/>
          <p:cNvCxnSpPr/>
          <p:nvPr/>
        </p:nvCxnSpPr>
        <p:spPr>
          <a:xfrm>
            <a:off x="5224050" y="4126550"/>
            <a:ext cx="1875600" cy="3798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7" name="Google Shape;1807;p150"/>
          <p:cNvCxnSpPr/>
          <p:nvPr/>
        </p:nvCxnSpPr>
        <p:spPr>
          <a:xfrm>
            <a:off x="5247050" y="4506275"/>
            <a:ext cx="1869900" cy="2793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8" name="Google Shape;1808;p150"/>
          <p:cNvSpPr txBox="1"/>
          <p:nvPr/>
        </p:nvSpPr>
        <p:spPr>
          <a:xfrm rot="5400000">
            <a:off x="6885150" y="2919950"/>
            <a:ext cx="434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09" name="Google Shape;1809;p150"/>
          <p:cNvSpPr txBox="1"/>
          <p:nvPr/>
        </p:nvSpPr>
        <p:spPr>
          <a:xfrm rot="5400000">
            <a:off x="8518250" y="2930600"/>
            <a:ext cx="4347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10" name="Google Shape;1810;p150"/>
          <p:cNvSpPr txBox="1"/>
          <p:nvPr/>
        </p:nvSpPr>
        <p:spPr>
          <a:xfrm rot="5400000">
            <a:off x="6885150" y="3552187"/>
            <a:ext cx="434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11" name="Google Shape;1811;p150"/>
          <p:cNvSpPr txBox="1"/>
          <p:nvPr/>
        </p:nvSpPr>
        <p:spPr>
          <a:xfrm rot="5400000">
            <a:off x="8518250" y="3562837"/>
            <a:ext cx="4347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12" name="Google Shape;1812;p150"/>
          <p:cNvSpPr txBox="1"/>
          <p:nvPr/>
        </p:nvSpPr>
        <p:spPr>
          <a:xfrm rot="5400000">
            <a:off x="6885150" y="4200409"/>
            <a:ext cx="434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13" name="Google Shape;1813;p150"/>
          <p:cNvSpPr txBox="1"/>
          <p:nvPr/>
        </p:nvSpPr>
        <p:spPr>
          <a:xfrm rot="5400000">
            <a:off x="8518250" y="4211059"/>
            <a:ext cx="4347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14" name="Google Shape;1814;p150"/>
          <p:cNvSpPr/>
          <p:nvPr/>
        </p:nvSpPr>
        <p:spPr>
          <a:xfrm>
            <a:off x="1141225" y="7504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150"/>
          <p:cNvSpPr txBox="1">
            <a:spLocks noGrp="1"/>
          </p:cNvSpPr>
          <p:nvPr>
            <p:ph type="subTitle" idx="1"/>
          </p:nvPr>
        </p:nvSpPr>
        <p:spPr>
          <a:xfrm>
            <a:off x="-12200" y="787275"/>
            <a:ext cx="8389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Our code as a whole takes some of these slots of memory.</a:t>
            </a:r>
            <a:endParaRPr sz="1600"/>
          </a:p>
        </p:txBody>
      </p:sp>
      <p:pic>
        <p:nvPicPr>
          <p:cNvPr id="1816" name="Google Shape;1816;p15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18" y="774497"/>
            <a:ext cx="577804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7" name="Google Shape;1817;p150"/>
          <p:cNvSpPr/>
          <p:nvPr/>
        </p:nvSpPr>
        <p:spPr>
          <a:xfrm>
            <a:off x="1153425" y="13356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150"/>
          <p:cNvSpPr txBox="1">
            <a:spLocks noGrp="1"/>
          </p:cNvSpPr>
          <p:nvPr>
            <p:ph type="subTitle" idx="2"/>
          </p:nvPr>
        </p:nvSpPr>
        <p:spPr>
          <a:xfrm>
            <a:off x="0" y="1372475"/>
            <a:ext cx="8389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Our variable data itself also takes slots of memory.</a:t>
            </a:r>
            <a:endParaRPr sz="1600"/>
          </a:p>
        </p:txBody>
      </p:sp>
      <p:pic>
        <p:nvPicPr>
          <p:cNvPr id="1819" name="Google Shape;1819;p15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41918" y="1359697"/>
            <a:ext cx="577804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0" name="Google Shape;1820;p150"/>
          <p:cNvSpPr/>
          <p:nvPr/>
        </p:nvSpPr>
        <p:spPr>
          <a:xfrm>
            <a:off x="3118325" y="4172600"/>
            <a:ext cx="577800" cy="28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to Memory</a:t>
            </a:r>
            <a:endParaRPr/>
          </a:p>
        </p:txBody>
      </p:sp>
      <p:sp>
        <p:nvSpPr>
          <p:cNvPr id="1826" name="Google Shape;1826;p1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6195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time we declare or instantiate a variable, we are </a:t>
            </a:r>
            <a:r>
              <a:rPr lang="en" b="1"/>
              <a:t>saving</a:t>
            </a:r>
            <a:r>
              <a:rPr lang="en"/>
              <a:t> that data to memory.</a:t>
            </a:r>
            <a:endParaRPr/>
          </a:p>
        </p:txBody>
      </p:sp>
      <p:graphicFrame>
        <p:nvGraphicFramePr>
          <p:cNvPr id="1827" name="Google Shape;1827;p151"/>
          <p:cNvGraphicFramePr/>
          <p:nvPr/>
        </p:nvGraphicFramePr>
        <p:xfrm>
          <a:off x="336825" y="1194525"/>
          <a:ext cx="8289275" cy="3672675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27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77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445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8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Code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Memory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1C23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num1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50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num2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25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28" name="Google Shape;1828;p151"/>
          <p:cNvSpPr/>
          <p:nvPr/>
        </p:nvSpPr>
        <p:spPr>
          <a:xfrm>
            <a:off x="3778338" y="1749400"/>
            <a:ext cx="1682400" cy="28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151"/>
          <p:cNvSpPr/>
          <p:nvPr/>
        </p:nvSpPr>
        <p:spPr>
          <a:xfrm>
            <a:off x="3778338" y="2153700"/>
            <a:ext cx="1682400" cy="28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Retrieving from Memory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1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6195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we reference these variables in our code, we are </a:t>
            </a:r>
            <a:r>
              <a:rPr lang="en" b="1"/>
              <a:t>retrieving</a:t>
            </a:r>
            <a:r>
              <a:rPr lang="en"/>
              <a:t> the data </a:t>
            </a:r>
            <a:br>
              <a:rPr lang="en"/>
            </a:br>
            <a:r>
              <a:rPr lang="en"/>
              <a:t>from memory. </a:t>
            </a:r>
            <a:endParaRPr/>
          </a:p>
        </p:txBody>
      </p:sp>
      <p:graphicFrame>
        <p:nvGraphicFramePr>
          <p:cNvPr id="1836" name="Google Shape;1836;p152"/>
          <p:cNvGraphicFramePr/>
          <p:nvPr/>
        </p:nvGraphicFramePr>
        <p:xfrm>
          <a:off x="336825" y="1194525"/>
          <a:ext cx="8289275" cy="3672675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27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77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445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8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Code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Memory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1C23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num1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50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num2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25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num1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num2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65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37" name="Google Shape;1837;p152"/>
          <p:cNvSpPr/>
          <p:nvPr/>
        </p:nvSpPr>
        <p:spPr>
          <a:xfrm rot="8160939">
            <a:off x="2376297" y="2906764"/>
            <a:ext cx="3554406" cy="287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152"/>
          <p:cNvSpPr/>
          <p:nvPr/>
        </p:nvSpPr>
        <p:spPr>
          <a:xfrm rot="7438871">
            <a:off x="3496258" y="3086893"/>
            <a:ext cx="2538285" cy="2875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Growing Data = Growing Problem</a:t>
            </a:r>
            <a:endParaRPr/>
          </a:p>
        </p:txBody>
      </p:sp>
      <p:sp>
        <p:nvSpPr>
          <p:cNvPr id="1845" name="Google Shape;1845;p1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As applications grow and we begin to incorporate larger quantities of information with inter-relationships.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These simple operations of saving, retrieving, etc.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Become a lot more intensive (both time-wise and CPU-processing-wise).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                </a:t>
            </a:r>
            <a:r>
              <a:rPr lang="en" sz="2400" b="1"/>
              <a:t>Don’t let the simplicity fool you!</a:t>
            </a:r>
            <a:endParaRPr sz="2400" b="1"/>
          </a:p>
        </p:txBody>
      </p:sp>
      <p:pic>
        <p:nvPicPr>
          <p:cNvPr id="1846" name="Google Shape;1846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25" y="3326601"/>
            <a:ext cx="1119650" cy="11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54"/>
          <p:cNvSpPr txBox="1"/>
          <p:nvPr/>
        </p:nvSpPr>
        <p:spPr>
          <a:xfrm>
            <a:off x="4376660" y="1792915"/>
            <a:ext cx="4366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have limited space. Use it wisely!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3" name="Google Shape;1853;p1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Devices</a:t>
            </a:r>
            <a:endParaRPr/>
          </a:p>
        </p:txBody>
      </p:sp>
      <p:sp>
        <p:nvSpPr>
          <p:cNvPr id="1854" name="Google Shape;1854;p1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Devices inherently have limited memory because of space requirements—making efficiency decisions critical.</a:t>
            </a:r>
            <a:endParaRPr/>
          </a:p>
        </p:txBody>
      </p:sp>
      <p:pic>
        <p:nvPicPr>
          <p:cNvPr id="1855" name="Google Shape;1855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2175" y="1117550"/>
            <a:ext cx="6294150" cy="41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Retrieving from Memory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1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6195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simple objects require memory to keep track of numerous relationships.</a:t>
            </a:r>
            <a:endParaRPr/>
          </a:p>
        </p:txBody>
      </p:sp>
      <p:graphicFrame>
        <p:nvGraphicFramePr>
          <p:cNvPr id="1862" name="Google Shape;1862;p155"/>
          <p:cNvGraphicFramePr/>
          <p:nvPr/>
        </p:nvGraphicFramePr>
        <p:xfrm>
          <a:off x="336825" y="1194525"/>
          <a:ext cx="4384300" cy="3672675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27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8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Code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8"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pet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type: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"Mammal"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animal: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"Cat"</a:t>
                      </a:r>
                      <a:endParaRPr sz="2400">
                        <a:solidFill>
                          <a:schemeClr val="accent4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name: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"Sammy"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age: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24</a:t>
                      </a:r>
                      <a:endParaRPr sz="24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20115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 rowSpan="8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63" name="Google Shape;1863;p155"/>
          <p:cNvSpPr/>
          <p:nvPr/>
        </p:nvSpPr>
        <p:spPr>
          <a:xfrm>
            <a:off x="6817750" y="1454121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4" name="Google Shape;1864;p155"/>
          <p:cNvSpPr/>
          <p:nvPr/>
        </p:nvSpPr>
        <p:spPr>
          <a:xfrm>
            <a:off x="6817750" y="1911321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5" name="Google Shape;1865;p155"/>
          <p:cNvSpPr/>
          <p:nvPr/>
        </p:nvSpPr>
        <p:spPr>
          <a:xfrm>
            <a:off x="6824677" y="2368521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6" name="Google Shape;1866;p155"/>
          <p:cNvSpPr/>
          <p:nvPr/>
        </p:nvSpPr>
        <p:spPr>
          <a:xfrm>
            <a:off x="6824677" y="2828319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Google Shape;1867;p155"/>
          <p:cNvSpPr/>
          <p:nvPr/>
        </p:nvSpPr>
        <p:spPr>
          <a:xfrm>
            <a:off x="6803896" y="3290714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8" name="Google Shape;1868;p155"/>
          <p:cNvSpPr/>
          <p:nvPr/>
        </p:nvSpPr>
        <p:spPr>
          <a:xfrm>
            <a:off x="6803896" y="3747914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9" name="Google Shape;1869;p155"/>
          <p:cNvSpPr/>
          <p:nvPr/>
        </p:nvSpPr>
        <p:spPr>
          <a:xfrm>
            <a:off x="6810823" y="4205114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0" name="Google Shape;1870;p155"/>
          <p:cNvSpPr/>
          <p:nvPr/>
        </p:nvSpPr>
        <p:spPr>
          <a:xfrm>
            <a:off x="6810823" y="4664913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1" name="Google Shape;1871;p155"/>
          <p:cNvSpPr/>
          <p:nvPr/>
        </p:nvSpPr>
        <p:spPr>
          <a:xfrm>
            <a:off x="5446150" y="1454121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2" name="Google Shape;1872;p155"/>
          <p:cNvSpPr/>
          <p:nvPr/>
        </p:nvSpPr>
        <p:spPr>
          <a:xfrm>
            <a:off x="5446150" y="1911321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Google Shape;1873;p155"/>
          <p:cNvSpPr/>
          <p:nvPr/>
        </p:nvSpPr>
        <p:spPr>
          <a:xfrm>
            <a:off x="5453077" y="2368521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Google Shape;1874;p155"/>
          <p:cNvSpPr/>
          <p:nvPr/>
        </p:nvSpPr>
        <p:spPr>
          <a:xfrm>
            <a:off x="5453077" y="2828319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5" name="Google Shape;1875;p155"/>
          <p:cNvSpPr/>
          <p:nvPr/>
        </p:nvSpPr>
        <p:spPr>
          <a:xfrm>
            <a:off x="5432296" y="3290714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6" name="Google Shape;1876;p155"/>
          <p:cNvSpPr/>
          <p:nvPr/>
        </p:nvSpPr>
        <p:spPr>
          <a:xfrm>
            <a:off x="5432296" y="3747914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Google Shape;1877;p155"/>
          <p:cNvSpPr/>
          <p:nvPr/>
        </p:nvSpPr>
        <p:spPr>
          <a:xfrm>
            <a:off x="5439223" y="4205114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Google Shape;1878;p155"/>
          <p:cNvSpPr/>
          <p:nvPr/>
        </p:nvSpPr>
        <p:spPr>
          <a:xfrm>
            <a:off x="5439223" y="4664913"/>
            <a:ext cx="1219200" cy="399900"/>
          </a:xfrm>
          <a:prstGeom prst="rect">
            <a:avLst/>
          </a:prstGeom>
          <a:solidFill>
            <a:srgbClr val="365C8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Google Shape;1879;p155"/>
          <p:cNvSpPr txBox="1"/>
          <p:nvPr/>
        </p:nvSpPr>
        <p:spPr>
          <a:xfrm>
            <a:off x="6861400" y="1526038"/>
            <a:ext cx="1007100" cy="253800"/>
          </a:xfrm>
          <a:prstGeom prst="re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Mammal</a:t>
            </a:r>
            <a:endParaRPr/>
          </a:p>
        </p:txBody>
      </p:sp>
      <p:sp>
        <p:nvSpPr>
          <p:cNvPr id="1880" name="Google Shape;1880;p155"/>
          <p:cNvSpPr txBox="1"/>
          <p:nvPr/>
        </p:nvSpPr>
        <p:spPr>
          <a:xfrm>
            <a:off x="7102105" y="1991833"/>
            <a:ext cx="556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  <a:endParaRPr/>
          </a:p>
        </p:txBody>
      </p:sp>
      <p:sp>
        <p:nvSpPr>
          <p:cNvPr id="1881" name="Google Shape;1881;p155"/>
          <p:cNvSpPr txBox="1"/>
          <p:nvPr/>
        </p:nvSpPr>
        <p:spPr>
          <a:xfrm>
            <a:off x="6905629" y="2449640"/>
            <a:ext cx="1005300" cy="276900"/>
          </a:xfrm>
          <a:prstGeom prst="re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Sammy</a:t>
            </a:r>
            <a:endParaRPr/>
          </a:p>
        </p:txBody>
      </p:sp>
      <p:sp>
        <p:nvSpPr>
          <p:cNvPr id="1882" name="Google Shape;1882;p155"/>
          <p:cNvSpPr txBox="1"/>
          <p:nvPr/>
        </p:nvSpPr>
        <p:spPr>
          <a:xfrm>
            <a:off x="7159813" y="2892744"/>
            <a:ext cx="44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/>
          </a:p>
        </p:txBody>
      </p:sp>
      <p:sp>
        <p:nvSpPr>
          <p:cNvPr id="1883" name="Google Shape;1883;p155"/>
          <p:cNvSpPr txBox="1"/>
          <p:nvPr/>
        </p:nvSpPr>
        <p:spPr>
          <a:xfrm>
            <a:off x="5816455" y="1562009"/>
            <a:ext cx="492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pet</a:t>
            </a:r>
            <a:endParaRPr/>
          </a:p>
        </p:txBody>
      </p:sp>
      <p:sp>
        <p:nvSpPr>
          <p:cNvPr id="1884" name="Google Shape;1884;p155"/>
          <p:cNvSpPr txBox="1"/>
          <p:nvPr/>
        </p:nvSpPr>
        <p:spPr>
          <a:xfrm>
            <a:off x="5766189" y="1997941"/>
            <a:ext cx="606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endParaRPr/>
          </a:p>
        </p:txBody>
      </p:sp>
      <p:sp>
        <p:nvSpPr>
          <p:cNvPr id="1885" name="Google Shape;1885;p155"/>
          <p:cNvSpPr txBox="1"/>
          <p:nvPr/>
        </p:nvSpPr>
        <p:spPr>
          <a:xfrm>
            <a:off x="5719169" y="2461181"/>
            <a:ext cx="752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animal</a:t>
            </a:r>
            <a:endParaRPr/>
          </a:p>
        </p:txBody>
      </p:sp>
      <p:sp>
        <p:nvSpPr>
          <p:cNvPr id="1886" name="Google Shape;1886;p155"/>
          <p:cNvSpPr txBox="1"/>
          <p:nvPr/>
        </p:nvSpPr>
        <p:spPr>
          <a:xfrm>
            <a:off x="5794012" y="2938098"/>
            <a:ext cx="720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/>
          </a:p>
        </p:txBody>
      </p:sp>
      <p:cxnSp>
        <p:nvCxnSpPr>
          <p:cNvPr id="1887" name="Google Shape;1887;p155"/>
          <p:cNvCxnSpPr/>
          <p:nvPr/>
        </p:nvCxnSpPr>
        <p:spPr>
          <a:xfrm rot="10800000" flipH="1">
            <a:off x="6547498" y="1815899"/>
            <a:ext cx="358200" cy="309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888" name="Google Shape;1888;p155"/>
          <p:cNvCxnSpPr/>
          <p:nvPr/>
        </p:nvCxnSpPr>
        <p:spPr>
          <a:xfrm rot="10800000" flipH="1">
            <a:off x="6547498" y="2250212"/>
            <a:ext cx="358200" cy="309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889" name="Google Shape;1889;p155"/>
          <p:cNvCxnSpPr/>
          <p:nvPr/>
        </p:nvCxnSpPr>
        <p:spPr>
          <a:xfrm rot="10800000" flipH="1">
            <a:off x="6556474" y="2638159"/>
            <a:ext cx="358200" cy="309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890" name="Google Shape;1890;p155"/>
          <p:cNvSpPr txBox="1"/>
          <p:nvPr/>
        </p:nvSpPr>
        <p:spPr>
          <a:xfrm>
            <a:off x="5709282" y="3367510"/>
            <a:ext cx="537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endParaRPr/>
          </a:p>
        </p:txBody>
      </p:sp>
      <p:cxnSp>
        <p:nvCxnSpPr>
          <p:cNvPr id="1891" name="Google Shape;1891;p155"/>
          <p:cNvCxnSpPr/>
          <p:nvPr/>
        </p:nvCxnSpPr>
        <p:spPr>
          <a:xfrm rot="10800000" flipH="1">
            <a:off x="6535604" y="3122970"/>
            <a:ext cx="358200" cy="309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892" name="Google Shape;1892;p155"/>
          <p:cNvCxnSpPr>
            <a:endCxn id="1871" idx="1"/>
          </p:cNvCxnSpPr>
          <p:nvPr/>
        </p:nvCxnSpPr>
        <p:spPr>
          <a:xfrm rot="10800000" flipH="1">
            <a:off x="5224150" y="1654071"/>
            <a:ext cx="222000" cy="373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893" name="Google Shape;1893;p155"/>
          <p:cNvCxnSpPr/>
          <p:nvPr/>
        </p:nvCxnSpPr>
        <p:spPr>
          <a:xfrm rot="10800000" flipH="1">
            <a:off x="5550415" y="1782260"/>
            <a:ext cx="9300" cy="640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894" name="Google Shape;1894;p155"/>
          <p:cNvCxnSpPr/>
          <p:nvPr/>
        </p:nvCxnSpPr>
        <p:spPr>
          <a:xfrm rot="10800000" flipH="1">
            <a:off x="6431618" y="1772970"/>
            <a:ext cx="44100" cy="1659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895" name="Google Shape;1895;p155"/>
          <p:cNvCxnSpPr/>
          <p:nvPr/>
        </p:nvCxnSpPr>
        <p:spPr>
          <a:xfrm rot="10800000" flipH="1">
            <a:off x="5759661" y="1812636"/>
            <a:ext cx="14400" cy="1127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896" name="Google Shape;1896;p155"/>
          <p:cNvSpPr txBox="1"/>
          <p:nvPr/>
        </p:nvSpPr>
        <p:spPr>
          <a:xfrm>
            <a:off x="5432300" y="1097450"/>
            <a:ext cx="25908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Memory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2" name="Google Shape;1902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01" y="878800"/>
            <a:ext cx="983324" cy="10113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03" name="Google Shape;1903;p156"/>
          <p:cNvSpPr txBox="1"/>
          <p:nvPr/>
        </p:nvSpPr>
        <p:spPr>
          <a:xfrm>
            <a:off x="995370" y="712200"/>
            <a:ext cx="5736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ourier"/>
                <a:ea typeface="Courier"/>
                <a:cs typeface="Courier"/>
                <a:sym typeface="Courier"/>
              </a:rPr>
              <a:t>Q</a:t>
            </a:r>
            <a:endParaRPr sz="48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04" name="Google Shape;1904;p156"/>
          <p:cNvSpPr txBox="1"/>
          <p:nvPr/>
        </p:nvSpPr>
        <p:spPr>
          <a:xfrm>
            <a:off x="1172275" y="1729125"/>
            <a:ext cx="28620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What is a </a:t>
            </a:r>
            <a:br>
              <a:rPr lang="en" sz="3000">
                <a:latin typeface="Roboto"/>
                <a:ea typeface="Roboto"/>
                <a:cs typeface="Roboto"/>
                <a:sym typeface="Roboto"/>
              </a:rPr>
            </a:b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data structure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?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5" name="Google Shape;1905;p156"/>
          <p:cNvSpPr txBox="1"/>
          <p:nvPr/>
        </p:nvSpPr>
        <p:spPr>
          <a:xfrm>
            <a:off x="4440825" y="1737700"/>
            <a:ext cx="3951000" cy="18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A way of storing data so that it can be used by </a:t>
            </a:r>
            <a:r>
              <a:rPr lang="en-US" sz="3000" dirty="0"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 computer.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06" name="Google Shape;1906;p1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3301" y="878800"/>
            <a:ext cx="983324" cy="10113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07" name="Google Shape;1907;p156"/>
          <p:cNvSpPr txBox="1"/>
          <p:nvPr/>
        </p:nvSpPr>
        <p:spPr>
          <a:xfrm>
            <a:off x="4348157" y="800100"/>
            <a:ext cx="5736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A</a:t>
            </a:r>
            <a:endParaRPr sz="4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76" descr="https://math.la.asu.edu/~kawski/classes/mat272/vc/stokes/slides/stokes-0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9263" y="1190300"/>
            <a:ext cx="3185474" cy="35768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54" name="Google Shape;1154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Fundamentals</a:t>
            </a:r>
            <a:endParaRPr/>
          </a:p>
        </p:txBody>
      </p:sp>
      <p:sp>
        <p:nvSpPr>
          <p:cNvPr id="1155" name="Google Shape;1155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this stuff? Yeah, me neither.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3" name="Google Shape;1913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01" y="878800"/>
            <a:ext cx="983324" cy="10113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14" name="Google Shape;1914;p157"/>
          <p:cNvSpPr txBox="1"/>
          <p:nvPr/>
        </p:nvSpPr>
        <p:spPr>
          <a:xfrm>
            <a:off x="995370" y="712200"/>
            <a:ext cx="5736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ourier"/>
                <a:ea typeface="Courier"/>
                <a:cs typeface="Courier"/>
                <a:sym typeface="Courier"/>
              </a:rPr>
              <a:t>Q</a:t>
            </a:r>
            <a:endParaRPr sz="48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15" name="Google Shape;1915;p157"/>
          <p:cNvSpPr txBox="1"/>
          <p:nvPr/>
        </p:nvSpPr>
        <p:spPr>
          <a:xfrm>
            <a:off x="1172275" y="1729125"/>
            <a:ext cx="28620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What is a </a:t>
            </a:r>
            <a:br>
              <a:rPr lang="en" sz="3000">
                <a:latin typeface="Roboto"/>
                <a:ea typeface="Roboto"/>
                <a:cs typeface="Roboto"/>
                <a:sym typeface="Roboto"/>
              </a:rPr>
            </a:b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data structure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?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6" name="Google Shape;1916;p157"/>
          <p:cNvSpPr txBox="1"/>
          <p:nvPr/>
        </p:nvSpPr>
        <p:spPr>
          <a:xfrm>
            <a:off x="4440825" y="1737700"/>
            <a:ext cx="3951000" cy="18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They are built upon simpler primitive data types (like variables)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17" name="Google Shape;1917;p1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3301" y="878800"/>
            <a:ext cx="983324" cy="10113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18" name="Google Shape;1918;p157"/>
          <p:cNvSpPr txBox="1"/>
          <p:nvPr/>
        </p:nvSpPr>
        <p:spPr>
          <a:xfrm>
            <a:off x="4348157" y="800100"/>
            <a:ext cx="5736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A</a:t>
            </a:r>
            <a:endParaRPr sz="4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Google Shape;1924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01" y="878800"/>
            <a:ext cx="983324" cy="10113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25" name="Google Shape;1925;p158"/>
          <p:cNvSpPr txBox="1"/>
          <p:nvPr/>
        </p:nvSpPr>
        <p:spPr>
          <a:xfrm>
            <a:off x="995370" y="712200"/>
            <a:ext cx="5736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ourier"/>
                <a:ea typeface="Courier"/>
                <a:cs typeface="Courier"/>
                <a:sym typeface="Courier"/>
              </a:rPr>
              <a:t>Q</a:t>
            </a:r>
            <a:endParaRPr sz="48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26" name="Google Shape;1926;p158"/>
          <p:cNvSpPr txBox="1"/>
          <p:nvPr/>
        </p:nvSpPr>
        <p:spPr>
          <a:xfrm>
            <a:off x="1172275" y="1729125"/>
            <a:ext cx="28620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What is a </a:t>
            </a:r>
            <a:br>
              <a:rPr lang="en" sz="3000">
                <a:latin typeface="Roboto"/>
                <a:ea typeface="Roboto"/>
                <a:cs typeface="Roboto"/>
                <a:sym typeface="Roboto"/>
              </a:rPr>
            </a:b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data structure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?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7" name="Google Shape;1927;p158"/>
          <p:cNvSpPr txBox="1"/>
          <p:nvPr/>
        </p:nvSpPr>
        <p:spPr>
          <a:xfrm>
            <a:off x="4440825" y="1737700"/>
            <a:ext cx="4093800" cy="18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It is non-opinionated, in the sense that it is only responsible for holding the data.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28" name="Google Shape;1928;p1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3301" y="878800"/>
            <a:ext cx="983324" cy="10113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29" name="Google Shape;1929;p158"/>
          <p:cNvSpPr txBox="1"/>
          <p:nvPr/>
        </p:nvSpPr>
        <p:spPr>
          <a:xfrm>
            <a:off x="4348157" y="800100"/>
            <a:ext cx="5736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A</a:t>
            </a:r>
            <a:endParaRPr sz="4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Structures?</a:t>
            </a:r>
            <a:endParaRPr/>
          </a:p>
        </p:txBody>
      </p:sp>
      <p:sp>
        <p:nvSpPr>
          <p:cNvPr id="1935" name="Google Shape;1935;p159"/>
          <p:cNvSpPr txBox="1">
            <a:spLocks noGrp="1"/>
          </p:cNvSpPr>
          <p:nvPr>
            <p:ph type="subTitle" idx="1"/>
          </p:nvPr>
        </p:nvSpPr>
        <p:spPr>
          <a:xfrm>
            <a:off x="0" y="163552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Example Data Structure: Arrays</a:t>
            </a:r>
            <a:endParaRPr sz="2400"/>
          </a:p>
        </p:txBody>
      </p:sp>
      <p:sp>
        <p:nvSpPr>
          <p:cNvPr id="1936" name="Google Shape;1936;p159"/>
          <p:cNvSpPr txBox="1"/>
          <p:nvPr/>
        </p:nvSpPr>
        <p:spPr>
          <a:xfrm>
            <a:off x="278850" y="2185200"/>
            <a:ext cx="8586300" cy="77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var </a:t>
            </a:r>
            <a:r>
              <a:rPr lang="en" sz="2800">
                <a:solidFill>
                  <a:schemeClr val="accent4"/>
                </a:solidFill>
                <a:latin typeface="Inconsolata"/>
                <a:ea typeface="Inconsolata"/>
                <a:cs typeface="Inconsolata"/>
                <a:sym typeface="Inconsolata"/>
              </a:rPr>
              <a:t>favFoods</a:t>
            </a:r>
            <a:r>
              <a:rPr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[</a:t>
            </a:r>
            <a:r>
              <a:rPr lang="en" sz="2800">
                <a:solidFill>
                  <a:schemeClr val="accent4"/>
                </a:solidFill>
                <a:latin typeface="Inconsolata"/>
                <a:ea typeface="Inconsolata"/>
                <a:cs typeface="Inconsolata"/>
                <a:sym typeface="Inconsolata"/>
              </a:rPr>
              <a:t>"Pickles"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lang="en" sz="2800">
                <a:solidFill>
                  <a:schemeClr val="accent4"/>
                </a:solidFill>
                <a:latin typeface="Inconsolata"/>
                <a:ea typeface="Inconsolata"/>
                <a:cs typeface="Inconsolata"/>
                <a:sym typeface="Inconsolata"/>
              </a:rPr>
              <a:t> "Onions"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lang="en" sz="2800">
                <a:solidFill>
                  <a:schemeClr val="accent4"/>
                </a:solidFill>
                <a:latin typeface="Inconsolata"/>
                <a:ea typeface="Inconsolata"/>
                <a:cs typeface="Inconsolata"/>
                <a:sym typeface="Inconsolata"/>
              </a:rPr>
              <a:t> "Carrots"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]</a:t>
            </a:r>
            <a:endParaRPr sz="28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16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1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Arrays!</a:t>
            </a:r>
            <a:endParaRPr/>
          </a:p>
        </p:txBody>
      </p:sp>
      <p:sp>
        <p:nvSpPr>
          <p:cNvPr id="1949" name="Google Shape;1949;p161"/>
          <p:cNvSpPr/>
          <p:nvPr/>
        </p:nvSpPr>
        <p:spPr>
          <a:xfrm>
            <a:off x="1045025" y="780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161"/>
          <p:cNvSpPr txBox="1">
            <a:spLocks noGrp="1"/>
          </p:cNvSpPr>
          <p:nvPr>
            <p:ph type="subTitle" idx="1"/>
          </p:nvPr>
        </p:nvSpPr>
        <p:spPr>
          <a:xfrm>
            <a:off x="0" y="7943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are the simplest data structure.</a:t>
            </a:r>
            <a:endParaRPr/>
          </a:p>
        </p:txBody>
      </p:sp>
      <p:pic>
        <p:nvPicPr>
          <p:cNvPr id="1951" name="Google Shape;1951;p161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7905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Google Shape;1952;p161"/>
          <p:cNvSpPr/>
          <p:nvPr/>
        </p:nvSpPr>
        <p:spPr>
          <a:xfrm>
            <a:off x="1045025" y="13032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161"/>
          <p:cNvSpPr txBox="1">
            <a:spLocks noGrp="1"/>
          </p:cNvSpPr>
          <p:nvPr>
            <p:ph type="subTitle" idx="2"/>
          </p:nvPr>
        </p:nvSpPr>
        <p:spPr>
          <a:xfrm>
            <a:off x="0" y="13169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JavaScript includes it natively.</a:t>
            </a:r>
            <a:endParaRPr sz="1800" dirty="0"/>
          </a:p>
        </p:txBody>
      </p:sp>
      <p:pic>
        <p:nvPicPr>
          <p:cNvPr id="1954" name="Google Shape;1954;p161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3131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p161"/>
          <p:cNvSpPr/>
          <p:nvPr/>
        </p:nvSpPr>
        <p:spPr>
          <a:xfrm>
            <a:off x="1045025" y="18395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161"/>
          <p:cNvSpPr txBox="1">
            <a:spLocks noGrp="1"/>
          </p:cNvSpPr>
          <p:nvPr>
            <p:ph type="subTitle" idx="3"/>
          </p:nvPr>
        </p:nvSpPr>
        <p:spPr>
          <a:xfrm>
            <a:off x="0" y="18532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most languages, arrays do not allow mixing of types. </a:t>
            </a:r>
            <a:endParaRPr sz="1800" dirty="0"/>
          </a:p>
        </p:txBody>
      </p:sp>
      <p:pic>
        <p:nvPicPr>
          <p:cNvPr id="1957" name="Google Shape;1957;p161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8494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p161"/>
          <p:cNvSpPr/>
          <p:nvPr/>
        </p:nvSpPr>
        <p:spPr>
          <a:xfrm>
            <a:off x="1032725" y="23621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161"/>
          <p:cNvSpPr txBox="1">
            <a:spLocks noGrp="1"/>
          </p:cNvSpPr>
          <p:nvPr>
            <p:ph type="subTitle" idx="4"/>
          </p:nvPr>
        </p:nvSpPr>
        <p:spPr>
          <a:xfrm>
            <a:off x="-12300" y="23758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most languages, arrays are not extendable. (They are fixed sizes.)</a:t>
            </a:r>
            <a:endParaRPr sz="1800" dirty="0"/>
          </a:p>
        </p:txBody>
      </p:sp>
      <p:pic>
        <p:nvPicPr>
          <p:cNvPr id="1960" name="Google Shape;1960;p161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17468" y="2372088"/>
            <a:ext cx="521208" cy="3961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61" name="Google Shape;1961;p161"/>
          <p:cNvGraphicFramePr/>
          <p:nvPr/>
        </p:nvGraphicFramePr>
        <p:xfrm>
          <a:off x="417475" y="3619138"/>
          <a:ext cx="5563675" cy="93395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176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3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3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3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3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3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highlight>
                          <a:srgbClr val="FFFF00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31.9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35.3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42.4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42.4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60.8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[4]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62" name="Google Shape;1962;p161"/>
          <p:cNvSpPr txBox="1"/>
          <p:nvPr/>
        </p:nvSpPr>
        <p:spPr>
          <a:xfrm>
            <a:off x="6282125" y="2923088"/>
            <a:ext cx="2600100" cy="1892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var averageTemp = [];</a:t>
            </a:r>
            <a:endParaRPr sz="15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averageTemp[0] = 31.9;</a:t>
            </a:r>
            <a:endParaRPr sz="15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averageTemp[1] = 35.3;</a:t>
            </a:r>
            <a:endParaRPr sz="15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averageTemp[2] = 42.4;</a:t>
            </a:r>
            <a:endParaRPr sz="15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averageTemp[3] = 52;</a:t>
            </a:r>
            <a:endParaRPr sz="15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averageTemp[4] = 60.8;</a:t>
            </a:r>
            <a:endParaRPr sz="15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963" name="Google Shape;1963;p161"/>
          <p:cNvSpPr/>
          <p:nvPr/>
        </p:nvSpPr>
        <p:spPr>
          <a:xfrm>
            <a:off x="-12300" y="3694848"/>
            <a:ext cx="2089800" cy="4464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averageTemp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1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JavaScript</a:t>
            </a:r>
            <a:endParaRPr/>
          </a:p>
        </p:txBody>
      </p:sp>
      <p:graphicFrame>
        <p:nvGraphicFramePr>
          <p:cNvPr id="1970" name="Google Shape;1970;p162"/>
          <p:cNvGraphicFramePr/>
          <p:nvPr/>
        </p:nvGraphicFramePr>
        <p:xfrm>
          <a:off x="2375500" y="3343138"/>
          <a:ext cx="4393000" cy="129475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87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1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31.9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35.3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42.4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42.4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60.8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[4]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71" name="Google Shape;1971;p162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162"/>
          <p:cNvSpPr txBox="1">
            <a:spLocks noGrp="1"/>
          </p:cNvSpPr>
          <p:nvPr>
            <p:ph type="subTitle" idx="1"/>
          </p:nvPr>
        </p:nvSpPr>
        <p:spPr>
          <a:xfrm>
            <a:off x="12225" y="788400"/>
            <a:ext cx="83904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most languages (non-JavaScript), arrays are </a:t>
            </a:r>
            <a:r>
              <a:rPr lang="en" b="1"/>
              <a:t>immutable</a:t>
            </a:r>
            <a:r>
              <a:rPr lang="en"/>
              <a:t>—meaning that upon declaration, the length of the array is fixed.</a:t>
            </a:r>
            <a:endParaRPr/>
          </a:p>
        </p:txBody>
      </p:sp>
      <p:pic>
        <p:nvPicPr>
          <p:cNvPr id="1973" name="Google Shape;1973;p162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29768" y="79321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4" name="Google Shape;1974;p162"/>
          <p:cNvSpPr/>
          <p:nvPr/>
        </p:nvSpPr>
        <p:spPr>
          <a:xfrm>
            <a:off x="1328025" y="146346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162"/>
          <p:cNvSpPr txBox="1">
            <a:spLocks noGrp="1"/>
          </p:cNvSpPr>
          <p:nvPr>
            <p:ph type="subTitle" idx="2"/>
          </p:nvPr>
        </p:nvSpPr>
        <p:spPr>
          <a:xfrm>
            <a:off x="-12300" y="1482638"/>
            <a:ext cx="83904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With JavaScript, we can easily add elements using the </a:t>
            </a:r>
            <a:r>
              <a:rPr lang="en" sz="1800" b="1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.push()</a:t>
            </a:r>
            <a:r>
              <a:rPr lang="en" sz="1800" b="1" dirty="0"/>
              <a:t> </a:t>
            </a:r>
            <a:r>
              <a:rPr lang="en" sz="1800" dirty="0"/>
              <a:t>method. </a:t>
            </a:r>
            <a:endParaRPr sz="1800" dirty="0"/>
          </a:p>
        </p:txBody>
      </p:sp>
      <p:pic>
        <p:nvPicPr>
          <p:cNvPr id="1976" name="Google Shape;1976;p162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14874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5325" y="2269001"/>
            <a:ext cx="681997" cy="70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78" name="Google Shape;1978;p162"/>
          <p:cNvSpPr txBox="1"/>
          <p:nvPr/>
        </p:nvSpPr>
        <p:spPr>
          <a:xfrm>
            <a:off x="1328025" y="2114950"/>
            <a:ext cx="5091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urier"/>
                <a:ea typeface="Courier"/>
                <a:cs typeface="Courier"/>
                <a:sym typeface="Courier"/>
              </a:rPr>
              <a:t>Q</a:t>
            </a:r>
            <a:endParaRPr sz="36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79" name="Google Shape;1979;p162"/>
          <p:cNvSpPr txBox="1"/>
          <p:nvPr/>
        </p:nvSpPr>
        <p:spPr>
          <a:xfrm>
            <a:off x="1426450" y="2736238"/>
            <a:ext cx="6681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.push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adds elements to which side of the array?</a:t>
            </a:r>
            <a:endParaRPr sz="24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JavaScript</a:t>
            </a:r>
            <a:endParaRPr/>
          </a:p>
        </p:txBody>
      </p:sp>
      <p:graphicFrame>
        <p:nvGraphicFramePr>
          <p:cNvPr id="1986" name="Google Shape;1986;p163"/>
          <p:cNvGraphicFramePr/>
          <p:nvPr/>
        </p:nvGraphicFramePr>
        <p:xfrm>
          <a:off x="2375500" y="3343138"/>
          <a:ext cx="4393000" cy="129475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87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1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31.9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35.3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42.4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42.4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60.8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[4]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87" name="Google Shape;1987;p163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163"/>
          <p:cNvSpPr txBox="1">
            <a:spLocks noGrp="1"/>
          </p:cNvSpPr>
          <p:nvPr>
            <p:ph type="subTitle" idx="1"/>
          </p:nvPr>
        </p:nvSpPr>
        <p:spPr>
          <a:xfrm>
            <a:off x="12225" y="788400"/>
            <a:ext cx="8728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most languages (non-JavaScript), arrays are </a:t>
            </a:r>
            <a:r>
              <a:rPr lang="en" b="1"/>
              <a:t>immutable</a:t>
            </a:r>
            <a:r>
              <a:rPr lang="en"/>
              <a:t>—meaning that upon declaration, the length of the array is fixed.</a:t>
            </a:r>
            <a:endParaRPr/>
          </a:p>
        </p:txBody>
      </p:sp>
      <p:pic>
        <p:nvPicPr>
          <p:cNvPr id="1989" name="Google Shape;1989;p163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29768" y="79321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Google Shape;1990;p163"/>
          <p:cNvSpPr/>
          <p:nvPr/>
        </p:nvSpPr>
        <p:spPr>
          <a:xfrm>
            <a:off x="1328025" y="146346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163"/>
          <p:cNvSpPr txBox="1">
            <a:spLocks noGrp="1"/>
          </p:cNvSpPr>
          <p:nvPr>
            <p:ph type="subTitle" idx="2"/>
          </p:nvPr>
        </p:nvSpPr>
        <p:spPr>
          <a:xfrm>
            <a:off x="-12300" y="1482638"/>
            <a:ext cx="83904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With JavaScript, we can easily add elements using the </a:t>
            </a:r>
            <a:r>
              <a:rPr lang="en" sz="1800" b="1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.push()</a:t>
            </a:r>
            <a:r>
              <a:rPr lang="en" sz="1800" b="1" dirty="0">
                <a:solidFill>
                  <a:schemeClr val="dk1"/>
                </a:solidFill>
              </a:rPr>
              <a:t> </a:t>
            </a:r>
            <a:r>
              <a:rPr lang="en" sz="1800" dirty="0">
                <a:solidFill>
                  <a:schemeClr val="dk1"/>
                </a:solidFill>
              </a:rPr>
              <a:t>method. </a:t>
            </a:r>
            <a:endParaRPr sz="1800" dirty="0"/>
          </a:p>
        </p:txBody>
      </p:sp>
      <p:pic>
        <p:nvPicPr>
          <p:cNvPr id="1992" name="Google Shape;1992;p163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05243" y="14874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5325" y="2269001"/>
            <a:ext cx="681997" cy="70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94" name="Google Shape;1994;p163"/>
          <p:cNvSpPr txBox="1"/>
          <p:nvPr/>
        </p:nvSpPr>
        <p:spPr>
          <a:xfrm>
            <a:off x="1328025" y="2114950"/>
            <a:ext cx="5091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urier"/>
                <a:ea typeface="Courier"/>
                <a:cs typeface="Courier"/>
                <a:sym typeface="Courier"/>
              </a:rPr>
              <a:t>Q</a:t>
            </a:r>
            <a:endParaRPr sz="36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95" name="Google Shape;1995;p163"/>
          <p:cNvSpPr txBox="1"/>
          <p:nvPr/>
        </p:nvSpPr>
        <p:spPr>
          <a:xfrm>
            <a:off x="1426450" y="2736238"/>
            <a:ext cx="6681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.push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adds elements to which side of the array?</a:t>
            </a:r>
            <a:endParaRPr sz="24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6" name="Google Shape;1996;p163"/>
          <p:cNvSpPr/>
          <p:nvPr/>
        </p:nvSpPr>
        <p:spPr>
          <a:xfrm flipH="1">
            <a:off x="6871375" y="3400525"/>
            <a:ext cx="909900" cy="60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1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JavaScript</a:t>
            </a:r>
            <a:endParaRPr/>
          </a:p>
        </p:txBody>
      </p:sp>
      <p:graphicFrame>
        <p:nvGraphicFramePr>
          <p:cNvPr id="2003" name="Google Shape;2003;p164"/>
          <p:cNvGraphicFramePr/>
          <p:nvPr/>
        </p:nvGraphicFramePr>
        <p:xfrm>
          <a:off x="2375500" y="1895338"/>
          <a:ext cx="4393000" cy="129475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87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1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31.9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35.3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42.4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42.4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60.8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[4]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04" name="Google Shape;2004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25" y="821201"/>
            <a:ext cx="681997" cy="70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05" name="Google Shape;2005;p164"/>
          <p:cNvSpPr txBox="1"/>
          <p:nvPr/>
        </p:nvSpPr>
        <p:spPr>
          <a:xfrm>
            <a:off x="489825" y="667150"/>
            <a:ext cx="5091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urier"/>
                <a:ea typeface="Courier"/>
                <a:cs typeface="Courier"/>
                <a:sym typeface="Courier"/>
              </a:rPr>
              <a:t>Q</a:t>
            </a:r>
            <a:endParaRPr sz="36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006" name="Google Shape;2006;p164"/>
          <p:cNvSpPr txBox="1"/>
          <p:nvPr/>
        </p:nvSpPr>
        <p:spPr>
          <a:xfrm>
            <a:off x="730450" y="1288450"/>
            <a:ext cx="8274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How can we add an element to the </a:t>
            </a:r>
            <a:r>
              <a:rPr lang="en" sz="2400" b="1">
                <a:latin typeface="Roboto"/>
                <a:ea typeface="Roboto"/>
                <a:cs typeface="Roboto"/>
                <a:sym typeface="Roboto"/>
              </a:rPr>
              <a:t>beginning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of the array?</a:t>
            </a:r>
            <a:endParaRPr sz="24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7" name="Google Shape;2007;p164"/>
          <p:cNvSpPr/>
          <p:nvPr/>
        </p:nvSpPr>
        <p:spPr>
          <a:xfrm>
            <a:off x="1378250" y="2004275"/>
            <a:ext cx="909900" cy="60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8" name="Google Shape;2008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175" y="3749925"/>
            <a:ext cx="909900" cy="9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Google Shape;2009;p164"/>
          <p:cNvSpPr txBox="1"/>
          <p:nvPr/>
        </p:nvSpPr>
        <p:spPr>
          <a:xfrm>
            <a:off x="1790075" y="3749925"/>
            <a:ext cx="6360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How would you solve this without a built-in Array method?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5" name="Google Shape;2015;p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350" y="2497966"/>
            <a:ext cx="6700838" cy="1621631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Google Shape;2016;p1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JavaScript</a:t>
            </a:r>
            <a:endParaRPr/>
          </a:p>
        </p:txBody>
      </p:sp>
      <p:sp>
        <p:nvSpPr>
          <p:cNvPr id="2017" name="Google Shape;2017;p1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Unshift method: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really happening:</a:t>
            </a:r>
            <a:endParaRPr/>
          </a:p>
        </p:txBody>
      </p:sp>
      <p:pic>
        <p:nvPicPr>
          <p:cNvPr id="2018" name="Google Shape;2018;p165"/>
          <p:cNvPicPr preferRelativeResize="0"/>
          <p:nvPr/>
        </p:nvPicPr>
        <p:blipFill rotWithShape="1">
          <a:blip r:embed="rId4">
            <a:alphaModFix/>
          </a:blip>
          <a:srcRect r="-11098" b="-11098"/>
          <a:stretch/>
        </p:blipFill>
        <p:spPr>
          <a:xfrm>
            <a:off x="449350" y="1120550"/>
            <a:ext cx="3898649" cy="6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JavaScript</a:t>
            </a:r>
            <a:endParaRPr/>
          </a:p>
        </p:txBody>
      </p:sp>
      <p:sp>
        <p:nvSpPr>
          <p:cNvPr id="2025" name="Google Shape;2025;p1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inefficiency emerges!</a:t>
            </a:r>
            <a:endParaRPr/>
          </a:p>
        </p:txBody>
      </p:sp>
      <p:graphicFrame>
        <p:nvGraphicFramePr>
          <p:cNvPr id="2026" name="Google Shape;2026;p166"/>
          <p:cNvGraphicFramePr/>
          <p:nvPr/>
        </p:nvGraphicFramePr>
        <p:xfrm>
          <a:off x="504100" y="1487838"/>
          <a:ext cx="7856550" cy="1321250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87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5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[...]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[11]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[12]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[13]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[length = 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27" name="Google Shape;2027;p166"/>
          <p:cNvGraphicFramePr/>
          <p:nvPr/>
        </p:nvGraphicFramePr>
        <p:xfrm>
          <a:off x="504100" y="3392738"/>
          <a:ext cx="7856550" cy="1341975"/>
        </p:xfrm>
        <a:graphic>
          <a:graphicData uri="http://schemas.openxmlformats.org/drawingml/2006/table">
            <a:tbl>
              <a:tblPr>
                <a:noFill/>
                <a:tableStyleId>{89D3A208-6667-4DE6-99CD-DC8ED3745212}</a:tableStyleId>
              </a:tblPr>
              <a:tblGrid>
                <a:gridCol w="87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2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5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-1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13</a:t>
                      </a:r>
                      <a:endParaRPr sz="1800"/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[...]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[11]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[12]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[13]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[length = 15]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28" name="Google Shape;2028;p166"/>
          <p:cNvSpPr/>
          <p:nvPr/>
        </p:nvSpPr>
        <p:spPr>
          <a:xfrm>
            <a:off x="995500" y="118892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166"/>
          <p:cNvSpPr/>
          <p:nvPr/>
        </p:nvSpPr>
        <p:spPr>
          <a:xfrm>
            <a:off x="1759725" y="118892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166"/>
          <p:cNvSpPr/>
          <p:nvPr/>
        </p:nvSpPr>
        <p:spPr>
          <a:xfrm>
            <a:off x="2632838" y="1205250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166"/>
          <p:cNvSpPr/>
          <p:nvPr/>
        </p:nvSpPr>
        <p:spPr>
          <a:xfrm>
            <a:off x="3525000" y="1205250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166"/>
          <p:cNvSpPr/>
          <p:nvPr/>
        </p:nvSpPr>
        <p:spPr>
          <a:xfrm>
            <a:off x="4417150" y="119707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166"/>
          <p:cNvSpPr/>
          <p:nvPr/>
        </p:nvSpPr>
        <p:spPr>
          <a:xfrm>
            <a:off x="5328350" y="119707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166"/>
          <p:cNvSpPr/>
          <p:nvPr/>
        </p:nvSpPr>
        <p:spPr>
          <a:xfrm>
            <a:off x="6168775" y="1197075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166"/>
          <p:cNvSpPr/>
          <p:nvPr/>
        </p:nvSpPr>
        <p:spPr>
          <a:xfrm>
            <a:off x="7041888" y="1213400"/>
            <a:ext cx="632700" cy="282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166"/>
          <p:cNvSpPr/>
          <p:nvPr/>
        </p:nvSpPr>
        <p:spPr>
          <a:xfrm rot="5400000">
            <a:off x="4137525" y="2768775"/>
            <a:ext cx="632700" cy="4434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3570</Words>
  <Application>Microsoft Office PowerPoint</Application>
  <PresentationFormat>On-screen Show (16:9)</PresentationFormat>
  <Paragraphs>857</Paragraphs>
  <Slides>132</Slides>
  <Notes>132</Notes>
  <HiddenSlides>22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132</vt:i4>
      </vt:variant>
    </vt:vector>
  </HeadingPairs>
  <TitlesOfParts>
    <vt:vector size="143" baseType="lpstr">
      <vt:lpstr>Amatic SC</vt:lpstr>
      <vt:lpstr>Roboto Medium</vt:lpstr>
      <vt:lpstr>Inconsolata</vt:lpstr>
      <vt:lpstr>Roboto Light</vt:lpstr>
      <vt:lpstr>Arial</vt:lpstr>
      <vt:lpstr>Roboto</vt:lpstr>
      <vt:lpstr>Roboto Thin</vt:lpstr>
      <vt:lpstr>Courier</vt:lpstr>
      <vt:lpstr>Calibri</vt:lpstr>
      <vt:lpstr>Simple Light</vt:lpstr>
      <vt:lpstr>3_Unbranded</vt:lpstr>
      <vt:lpstr>Lesson 22.3</vt:lpstr>
      <vt:lpstr>Outline</vt:lpstr>
      <vt:lpstr>Project Check-In</vt:lpstr>
      <vt:lpstr>Project Status</vt:lpstr>
      <vt:lpstr>Project Check-In: Deliverable #1 is Due by the End of Today’s Class </vt:lpstr>
      <vt:lpstr>Computer Science Context</vt:lpstr>
      <vt:lpstr>Welcome to…  Computer Science Fundamentals!  </vt:lpstr>
      <vt:lpstr>Remember… </vt:lpstr>
      <vt:lpstr>Fundamentals</vt:lpstr>
      <vt:lpstr>It Gets Hairy and Scary</vt:lpstr>
      <vt:lpstr>Be Wary of Imposter Syndrome Don’t let the hard stuff scare you.</vt:lpstr>
      <vt:lpstr>Why Cover This?</vt:lpstr>
      <vt:lpstr>Bottom Line  </vt:lpstr>
      <vt:lpstr>Going Deep</vt:lpstr>
      <vt:lpstr>Efficiency</vt:lpstr>
      <vt:lpstr>What does “Efficient” Mean? </vt:lpstr>
      <vt:lpstr>Fewer Steps = Faster Code Number of Steps ~ Efficiency </vt:lpstr>
      <vt:lpstr>More Steps = Less Efficient Fewer Steps = More Efficient  </vt:lpstr>
      <vt:lpstr>What’s a Step?</vt:lpstr>
      <vt:lpstr>What’s a Step?</vt:lpstr>
      <vt:lpstr>What’s a Step? Fewer steps = faster code</vt:lpstr>
      <vt:lpstr>Pop Quiz (!)</vt:lpstr>
      <vt:lpstr>Count the instructions! </vt:lpstr>
      <vt:lpstr>Count Instructions</vt:lpstr>
      <vt:lpstr>Count Instructions</vt:lpstr>
      <vt:lpstr>The Verdict</vt:lpstr>
      <vt:lpstr>The Verdict </vt:lpstr>
      <vt:lpstr>Time Complexity</vt:lpstr>
      <vt:lpstr>Quantifying Efficiency</vt:lpstr>
      <vt:lpstr>Quantifying Efficiency </vt:lpstr>
      <vt:lpstr>Quantifying Efficiency  </vt:lpstr>
      <vt:lpstr>Quantifying Efficiency  </vt:lpstr>
      <vt:lpstr>Quantifying Efficiency   </vt:lpstr>
      <vt:lpstr>Quantifying Efficiency   </vt:lpstr>
      <vt:lpstr>Quantifying Efficiency    </vt:lpstr>
      <vt:lpstr>Quantifying Efficiency     </vt:lpstr>
      <vt:lpstr>Quantifying Efficiency      </vt:lpstr>
      <vt:lpstr>Quantifying Efficiency       </vt:lpstr>
      <vt:lpstr>Quantifying Efficiency</vt:lpstr>
      <vt:lpstr>Time complexity =  the rate at which algorithm slows as input grows.</vt:lpstr>
      <vt:lpstr>Quantifying Efficiency</vt:lpstr>
      <vt:lpstr>Running time does not slow for larger inputs.</vt:lpstr>
      <vt:lpstr>Quantifying Efficiency </vt:lpstr>
      <vt:lpstr>Quantifying Efficiency  </vt:lpstr>
      <vt:lpstr>Quantifying Efficiency   </vt:lpstr>
      <vt:lpstr>Running time depends on array.</vt:lpstr>
      <vt:lpstr>Quantifying Efficiency</vt:lpstr>
      <vt:lpstr>Quantifying Efficiency</vt:lpstr>
      <vt:lpstr>Big O Notation</vt:lpstr>
      <vt:lpstr>Big O</vt:lpstr>
      <vt:lpstr>Big O</vt:lpstr>
      <vt:lpstr>Big O</vt:lpstr>
      <vt:lpstr>Big O</vt:lpstr>
      <vt:lpstr>Big O</vt:lpstr>
      <vt:lpstr>Big O</vt:lpstr>
      <vt:lpstr>Big O: MAJOR INSIGHT!</vt:lpstr>
      <vt:lpstr>Big O</vt:lpstr>
      <vt:lpstr>NOT COINCIDENCE!</vt:lpstr>
      <vt:lpstr>Big O</vt:lpstr>
      <vt:lpstr>Big O: One More...</vt:lpstr>
      <vt:lpstr>Big O</vt:lpstr>
      <vt:lpstr>Big O</vt:lpstr>
      <vt:lpstr>Big O</vt:lpstr>
      <vt:lpstr>Activity: </vt:lpstr>
      <vt:lpstr>Activity: </vt:lpstr>
      <vt:lpstr>Big O</vt:lpstr>
      <vt:lpstr>Big O</vt:lpstr>
      <vt:lpstr>Much faster than linear.</vt:lpstr>
      <vt:lpstr>Big O</vt:lpstr>
      <vt:lpstr>Big O</vt:lpstr>
      <vt:lpstr>Big O</vt:lpstr>
      <vt:lpstr>Logarithm Example</vt:lpstr>
      <vt:lpstr>Logarithm Example</vt:lpstr>
      <vt:lpstr>Logarithm Example</vt:lpstr>
      <vt:lpstr>Logarithm Example</vt:lpstr>
      <vt:lpstr>Big O Review</vt:lpstr>
      <vt:lpstr>Big O Comparisons</vt:lpstr>
      <vt:lpstr>Data Structures</vt:lpstr>
      <vt:lpstr>Data Structures? (Tricky Question)</vt:lpstr>
      <vt:lpstr>Data Structures? (Tricky Question)</vt:lpstr>
      <vt:lpstr>Code = Data. Data Is Saved.</vt:lpstr>
      <vt:lpstr>Different Ways to Save</vt:lpstr>
      <vt:lpstr>Memory on My Mind</vt:lpstr>
      <vt:lpstr>Saving to Memory</vt:lpstr>
      <vt:lpstr>Retrieving from Memory </vt:lpstr>
      <vt:lpstr>Growing Data = Growing Problem</vt:lpstr>
      <vt:lpstr>Building Devices</vt:lpstr>
      <vt:lpstr>Retrieving from Memory </vt:lpstr>
      <vt:lpstr>PowerPoint Presentation</vt:lpstr>
      <vt:lpstr>PowerPoint Presentation</vt:lpstr>
      <vt:lpstr>PowerPoint Presentation</vt:lpstr>
      <vt:lpstr>Data Structures?</vt:lpstr>
      <vt:lpstr>Arrays</vt:lpstr>
      <vt:lpstr>Arrays!</vt:lpstr>
      <vt:lpstr>Arrays in JavaScript</vt:lpstr>
      <vt:lpstr>Arrays in JavaScript</vt:lpstr>
      <vt:lpstr>Arrays in JavaScript</vt:lpstr>
      <vt:lpstr>Arrays in JavaScript</vt:lpstr>
      <vt:lpstr>Arrays in JavaScript</vt:lpstr>
      <vt:lpstr>Arrays in JavaScript</vt:lpstr>
      <vt:lpstr>Stacks/Queues</vt:lpstr>
      <vt:lpstr>Data Structures = Abstractions Going forward, treat each of the following data structures as concepts. These are paradigmatic ways of organizing data that are commonly seen in code.</vt:lpstr>
      <vt:lpstr>Stacks</vt:lpstr>
      <vt:lpstr>Stacks</vt:lpstr>
      <vt:lpstr>Stacks</vt:lpstr>
      <vt:lpstr>Stacks: In Code</vt:lpstr>
      <vt:lpstr>Queue</vt:lpstr>
      <vt:lpstr>Queue</vt:lpstr>
      <vt:lpstr>Queue: In Code</vt:lpstr>
      <vt:lpstr>Linked Lists</vt:lpstr>
      <vt:lpstr>Arrays in JavaScript</vt:lpstr>
      <vt:lpstr>Linked Lists</vt:lpstr>
      <vt:lpstr>Linked Lists</vt:lpstr>
      <vt:lpstr>Linked List: In Code</vt:lpstr>
      <vt:lpstr>Pulse Check</vt:lpstr>
      <vt:lpstr>You Be the Teacher</vt:lpstr>
      <vt:lpstr>Dictionaries (Maps)</vt:lpstr>
      <vt:lpstr>Dictionaries (Maps): Actually Useful</vt:lpstr>
      <vt:lpstr>Dictionaries (Maps): Actually Useful </vt:lpstr>
      <vt:lpstr>Dictionaries (Maps): Actually Useful </vt:lpstr>
      <vt:lpstr>Learn More About Dictionaries (Maps) in JS: developer.mozilla.org/en-US/docs/Web/JavaScript/Reference/Global_Objects/Map </vt:lpstr>
      <vt:lpstr>Trees</vt:lpstr>
      <vt:lpstr>Trees</vt:lpstr>
      <vt:lpstr>Binary Trees</vt:lpstr>
      <vt:lpstr>Binary Trees </vt:lpstr>
      <vt:lpstr>Binary Search Trees npmjs.com/package/binary-search-tree</vt:lpstr>
      <vt:lpstr>Activity: Let’s Build This!</vt:lpstr>
      <vt:lpstr>Graphs</vt:lpstr>
      <vt:lpstr>Graphs</vt:lpstr>
      <vt:lpstr>Graphs</vt:lpstr>
      <vt:lpstr>Back to Projects!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22.3</dc:title>
  <cp:lastModifiedBy>Spencer Shadley</cp:lastModifiedBy>
  <cp:revision>5</cp:revision>
  <dcterms:modified xsi:type="dcterms:W3CDTF">2020-04-14T02:43:41Z</dcterms:modified>
</cp:coreProperties>
</file>